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embeddedFontLst>
    <p:embeddedFont>
      <p:font typeface="Arial Black" panose="020B0A04020102020204" pitchFamily="34" charset="0"/>
      <p:bold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90413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39606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90996"/>
      </p:ext>
    </p:extLst>
  </p:cSld>
  <p:clrMapOvr>
    <a:masterClrMapping/>
  </p:clrMapOvr>
  <p:transition spd="slow" advClick="0" advTm="10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63492"/>
      </p:ext>
    </p:extLst>
  </p:cSld>
  <p:clrMapOvr>
    <a:masterClrMapping/>
  </p:clrMapOvr>
  <p:transition spd="slow" advClick="0" advTm="10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54366"/>
      </p:ext>
    </p:extLst>
  </p:cSld>
  <p:clrMapOvr>
    <a:masterClrMapping/>
  </p:clrMapOvr>
  <p:transition spd="slow" advClick="0" advTm="10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93293"/>
      </p:ext>
    </p:extLst>
  </p:cSld>
  <p:clrMapOvr>
    <a:masterClrMapping/>
  </p:clrMapOvr>
  <p:transition spd="slow" advClick="0" advTm="10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73988"/>
      </p:ext>
    </p:extLst>
  </p:cSld>
  <p:clrMapOvr>
    <a:masterClrMapping/>
  </p:clrMapOvr>
  <p:transition spd="slow" advClick="0" advTm="10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85155"/>
      </p:ext>
    </p:extLst>
  </p:cSld>
  <p:clrMapOvr>
    <a:masterClrMapping/>
  </p:clrMapOvr>
  <p:transition spd="slow" advClick="0" advTm="10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95752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51271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66212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1633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51602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38322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97960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50603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66683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2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Click="0" advTm="10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17704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7620000" y="998238"/>
            <a:ext cx="3918857" cy="486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b-NO" sz="3200" dirty="0">
                <a:solidFill>
                  <a:prstClr val="white"/>
                </a:solidFill>
              </a:rPr>
              <a:t>Drageid, hvor sterke naturopplevelser kombineres med personlig utvikling</a:t>
            </a:r>
          </a:p>
        </p:txBody>
      </p:sp>
    </p:spTree>
    <p:extLst>
      <p:ext uri="{BB962C8B-B14F-4D97-AF65-F5344CB8AC3E}">
        <p14:creationId xmlns:p14="http://schemas.microsoft.com/office/powerpoint/2010/main" val="174416427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49" y="0"/>
            <a:ext cx="9002702" cy="599945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72661" y="5999457"/>
            <a:ext cx="1004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Der ble det oppdaget 2000 års gamle skjellet. Her  ser det ut som om  disse menneskene har dødd under dramatiske forhold.</a:t>
            </a:r>
          </a:p>
        </p:txBody>
      </p:sp>
    </p:spTree>
    <p:extLst>
      <p:ext uri="{BB962C8B-B14F-4D97-AF65-F5344CB8AC3E}">
        <p14:creationId xmlns:p14="http://schemas.microsoft.com/office/powerpoint/2010/main" val="152316646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07" y="195730"/>
            <a:ext cx="4849905" cy="646654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086600" y="2003612"/>
            <a:ext cx="37382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prstClr val="white"/>
                </a:solidFill>
              </a:rPr>
              <a:t>Det </a:t>
            </a:r>
            <a:r>
              <a:rPr lang="nb-NO" sz="4400" dirty="0">
                <a:solidFill>
                  <a:prstClr val="white"/>
                </a:solidFill>
              </a:rPr>
              <a:t>er flotte farger i fjellet her.</a:t>
            </a:r>
          </a:p>
        </p:txBody>
      </p:sp>
    </p:spTree>
    <p:extLst>
      <p:ext uri="{BB962C8B-B14F-4D97-AF65-F5344CB8AC3E}">
        <p14:creationId xmlns:p14="http://schemas.microsoft.com/office/powerpoint/2010/main" val="9160600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93" y="212253"/>
            <a:ext cx="4272242" cy="643349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965576" y="1905506"/>
            <a:ext cx="4652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prstClr val="white"/>
                </a:solidFill>
              </a:rPr>
              <a:t>Skjellethula</a:t>
            </a:r>
            <a:r>
              <a:rPr lang="nb-NO" sz="2400" dirty="0">
                <a:solidFill>
                  <a:prstClr val="white"/>
                </a:solidFill>
              </a:rPr>
              <a:t> ligger i svært vanskelig og utsatt terreng. På grunn av at andre spenningsaktiviteter på Drageid har blitt mer populært, bruker vi nå </a:t>
            </a:r>
            <a:r>
              <a:rPr lang="nb-NO" sz="2400" dirty="0" err="1">
                <a:solidFill>
                  <a:prstClr val="white"/>
                </a:solidFill>
              </a:rPr>
              <a:t>Skjellethula</a:t>
            </a:r>
            <a:r>
              <a:rPr lang="nb-NO" sz="2400" dirty="0">
                <a:solidFill>
                  <a:prstClr val="white"/>
                </a:solidFill>
              </a:rPr>
              <a:t>  bare for opplegg med voksne grupper.</a:t>
            </a:r>
          </a:p>
        </p:txBody>
      </p:sp>
    </p:spTree>
    <p:extLst>
      <p:ext uri="{BB962C8B-B14F-4D97-AF65-F5344CB8AC3E}">
        <p14:creationId xmlns:p14="http://schemas.microsoft.com/office/powerpoint/2010/main" val="16550367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641540" y="2580144"/>
            <a:ext cx="2205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Tilbake til Drageid. </a:t>
            </a:r>
            <a:endParaRPr lang="nb-NO" sz="2400" dirty="0">
              <a:solidFill>
                <a:prstClr val="white"/>
              </a:solidFill>
            </a:endParaRPr>
          </a:p>
          <a:p>
            <a:endParaRPr lang="nb-NO" sz="2400" dirty="0">
              <a:solidFill>
                <a:prstClr val="white"/>
              </a:solidFill>
            </a:endParaRPr>
          </a:p>
          <a:p>
            <a:r>
              <a:rPr lang="nb-NO" sz="2400" dirty="0">
                <a:solidFill>
                  <a:prstClr val="white"/>
                </a:solidFill>
              </a:rPr>
              <a:t>Overblikk </a:t>
            </a:r>
            <a:r>
              <a:rPr lang="nb-NO" sz="2400" dirty="0">
                <a:solidFill>
                  <a:prstClr val="white"/>
                </a:solidFill>
              </a:rPr>
              <a:t>fra toppen av </a:t>
            </a:r>
            <a:endParaRPr lang="nb-NO" sz="2400" dirty="0">
              <a:solidFill>
                <a:prstClr val="white"/>
              </a:solidFill>
            </a:endParaRPr>
          </a:p>
          <a:p>
            <a:r>
              <a:rPr lang="nb-NO" sz="2400" dirty="0">
                <a:solidFill>
                  <a:prstClr val="white"/>
                </a:solidFill>
              </a:rPr>
              <a:t>klatreveggen</a:t>
            </a:r>
            <a:endParaRPr lang="nb-NO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3397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341" cy="688825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20518" y="645459"/>
            <a:ext cx="21111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Vi har en nydelig sandstrand som egner seg ypperlig til kajakkpadling for nybegynnere. Det er som regel vanskelig å komme seg inn og ut av kajakk uten å tippe. Her setter man seg i kajakken på strandkanten og så skyver man seg ut i sjøen etterpå. Det blir også enklere å komme seg ut av kajakken etter padling.</a:t>
            </a:r>
          </a:p>
        </p:txBody>
      </p:sp>
    </p:spTree>
    <p:extLst>
      <p:ext uri="{BB962C8B-B14F-4D97-AF65-F5344CB8AC3E}">
        <p14:creationId xmlns:p14="http://schemas.microsoft.com/office/powerpoint/2010/main" val="184161473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6096000" cy="4572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259106" y="5015753"/>
            <a:ext cx="7355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På Drageid driver vi med utfordrende og spennende </a:t>
            </a:r>
            <a:r>
              <a:rPr lang="nb-NO" dirty="0" err="1">
                <a:solidFill>
                  <a:prstClr val="white"/>
                </a:solidFill>
              </a:rPr>
              <a:t>aktiviter</a:t>
            </a:r>
            <a:r>
              <a:rPr lang="nb-NO" dirty="0">
                <a:solidFill>
                  <a:prstClr val="white"/>
                </a:solidFill>
              </a:rPr>
              <a:t>.</a:t>
            </a:r>
          </a:p>
          <a:p>
            <a:endParaRPr lang="nb-NO" dirty="0">
              <a:solidFill>
                <a:prstClr val="white"/>
              </a:solidFill>
            </a:endParaRPr>
          </a:p>
          <a:p>
            <a:r>
              <a:rPr lang="nb-NO" dirty="0">
                <a:solidFill>
                  <a:prstClr val="white"/>
                </a:solidFill>
              </a:rPr>
              <a:t>Derfor </a:t>
            </a:r>
            <a:r>
              <a:rPr lang="nb-NO" dirty="0">
                <a:solidFill>
                  <a:prstClr val="white"/>
                </a:solidFill>
              </a:rPr>
              <a:t>er det moro også for </a:t>
            </a:r>
            <a:r>
              <a:rPr lang="nb-NO" dirty="0" err="1">
                <a:solidFill>
                  <a:prstClr val="white"/>
                </a:solidFill>
              </a:rPr>
              <a:t>friluftsinteresserte</a:t>
            </a:r>
            <a:r>
              <a:rPr lang="nb-NO" dirty="0">
                <a:solidFill>
                  <a:prstClr val="white"/>
                </a:solidFill>
              </a:rPr>
              <a:t> voksne</a:t>
            </a:r>
          </a:p>
        </p:txBody>
      </p:sp>
    </p:spTree>
    <p:extLst>
      <p:ext uri="{BB962C8B-B14F-4D97-AF65-F5344CB8AC3E}">
        <p14:creationId xmlns:p14="http://schemas.microsoft.com/office/powerpoint/2010/main" val="301948824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68431" cy="680795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113494" y="2608729"/>
            <a:ext cx="3496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Det er mange huler i området. Her ser vi ”</a:t>
            </a:r>
            <a:r>
              <a:rPr lang="nb-NO" sz="2400" dirty="0" err="1">
                <a:solidFill>
                  <a:prstClr val="white"/>
                </a:solidFill>
              </a:rPr>
              <a:t>Halvikshelleren</a:t>
            </a:r>
            <a:r>
              <a:rPr lang="nb-NO" sz="2400" dirty="0">
                <a:solidFill>
                  <a:prstClr val="white"/>
                </a:solidFill>
              </a:rPr>
              <a:t>”. Den er regnet som Nord- Europas største grotte.</a:t>
            </a:r>
          </a:p>
        </p:txBody>
      </p:sp>
    </p:spTree>
    <p:extLst>
      <p:ext uri="{BB962C8B-B14F-4D97-AF65-F5344CB8AC3E}">
        <p14:creationId xmlns:p14="http://schemas.microsoft.com/office/powerpoint/2010/main" val="179858282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2875429" y="5620870"/>
            <a:ext cx="644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Den er </a:t>
            </a:r>
            <a:r>
              <a:rPr lang="nb-NO" dirty="0" err="1">
                <a:solidFill>
                  <a:prstClr val="white"/>
                </a:solidFill>
              </a:rPr>
              <a:t>ca</a:t>
            </a:r>
            <a:r>
              <a:rPr lang="nb-NO" dirty="0">
                <a:solidFill>
                  <a:prstClr val="white"/>
                </a:solidFill>
              </a:rPr>
              <a:t> 80 meter </a:t>
            </a:r>
            <a:r>
              <a:rPr lang="nb-NO" dirty="0">
                <a:solidFill>
                  <a:prstClr val="white"/>
                </a:solidFill>
              </a:rPr>
              <a:t>bred, 100 meter dyp </a:t>
            </a:r>
            <a:r>
              <a:rPr lang="nb-NO" dirty="0">
                <a:solidFill>
                  <a:prstClr val="white"/>
                </a:solidFill>
              </a:rPr>
              <a:t>og </a:t>
            </a:r>
            <a:r>
              <a:rPr lang="nb-NO" dirty="0">
                <a:solidFill>
                  <a:prstClr val="white"/>
                </a:solidFill>
              </a:rPr>
              <a:t>større enn </a:t>
            </a:r>
            <a:r>
              <a:rPr lang="nb-NO" dirty="0">
                <a:solidFill>
                  <a:prstClr val="white"/>
                </a:solidFill>
              </a:rPr>
              <a:t>en fotballbane inni.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8400" cy="52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1375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539" y="241329"/>
            <a:ext cx="7464194" cy="497612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015669" y="5204010"/>
            <a:ext cx="8160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Sjøen rundt Drageid  er innholdsrik. Brugde er det en del av ut mot havet, men den er svært vanskelig å få øye på. Denne gikk seg på et </a:t>
            </a:r>
            <a:r>
              <a:rPr lang="nb-NO" dirty="0">
                <a:solidFill>
                  <a:prstClr val="white"/>
                </a:solidFill>
              </a:rPr>
              <a:t>laksegarn</a:t>
            </a:r>
            <a:r>
              <a:rPr lang="nb-NO" dirty="0">
                <a:solidFill>
                  <a:prstClr val="white"/>
                </a:solidFill>
              </a:rPr>
              <a:t> </a:t>
            </a:r>
            <a:r>
              <a:rPr lang="nb-NO" dirty="0">
                <a:solidFill>
                  <a:prstClr val="white"/>
                </a:solidFill>
              </a:rPr>
              <a:t>(svært </a:t>
            </a:r>
            <a:r>
              <a:rPr lang="nb-NO" dirty="0">
                <a:solidFill>
                  <a:prstClr val="white"/>
                </a:solidFill>
              </a:rPr>
              <a:t>sjelden det </a:t>
            </a:r>
            <a:r>
              <a:rPr lang="nb-NO" dirty="0">
                <a:solidFill>
                  <a:prstClr val="white"/>
                </a:solidFill>
              </a:rPr>
              <a:t>skjer).</a:t>
            </a:r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487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4" y="-1"/>
            <a:ext cx="4581682" cy="687252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234518" y="2097432"/>
            <a:ext cx="3550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Den var over 4 tonn. </a:t>
            </a:r>
            <a:endParaRPr lang="nb-NO" sz="2800" dirty="0">
              <a:solidFill>
                <a:prstClr val="white"/>
              </a:solidFill>
            </a:endParaRPr>
          </a:p>
          <a:p>
            <a:endParaRPr lang="nb-NO" sz="2800" dirty="0">
              <a:solidFill>
                <a:prstClr val="white"/>
              </a:solidFill>
            </a:endParaRPr>
          </a:p>
          <a:p>
            <a:r>
              <a:rPr lang="nb-NO" sz="2800" dirty="0">
                <a:solidFill>
                  <a:prstClr val="white"/>
                </a:solidFill>
              </a:rPr>
              <a:t>Dette </a:t>
            </a:r>
            <a:r>
              <a:rPr lang="nb-NO" sz="2800" dirty="0">
                <a:solidFill>
                  <a:prstClr val="white"/>
                </a:solidFill>
              </a:rPr>
              <a:t>er en </a:t>
            </a:r>
            <a:r>
              <a:rPr lang="nb-NO" sz="2800" dirty="0" err="1">
                <a:solidFill>
                  <a:prstClr val="white"/>
                </a:solidFill>
              </a:rPr>
              <a:t>haiart</a:t>
            </a:r>
            <a:r>
              <a:rPr lang="nb-NO" sz="2800" dirty="0">
                <a:solidFill>
                  <a:prstClr val="white"/>
                </a:solidFill>
              </a:rPr>
              <a:t> </a:t>
            </a:r>
            <a:r>
              <a:rPr lang="nb-NO" sz="2800" dirty="0">
                <a:solidFill>
                  <a:prstClr val="white"/>
                </a:solidFill>
              </a:rPr>
              <a:t>som er verdens </a:t>
            </a:r>
            <a:r>
              <a:rPr lang="nb-NO" sz="2800" dirty="0">
                <a:solidFill>
                  <a:prstClr val="white"/>
                </a:solidFill>
              </a:rPr>
              <a:t>nest største fiskeart</a:t>
            </a:r>
          </a:p>
        </p:txBody>
      </p:sp>
    </p:spTree>
    <p:extLst>
      <p:ext uri="{BB962C8B-B14F-4D97-AF65-F5344CB8AC3E}">
        <p14:creationId xmlns:p14="http://schemas.microsoft.com/office/powerpoint/2010/main" val="67526216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Avrundet rektangel 2"/>
          <p:cNvSpPr/>
          <p:nvPr/>
        </p:nvSpPr>
        <p:spPr>
          <a:xfrm>
            <a:off x="188259" y="2353235"/>
            <a:ext cx="1062317" cy="632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prstClr val="white"/>
                </a:solidFill>
              </a:rPr>
              <a:t>ZIPLINE</a:t>
            </a:r>
            <a:endParaRPr lang="nb-NO" b="1" dirty="0">
              <a:solidFill>
                <a:prstClr val="white"/>
              </a:solidFill>
            </a:endParaRPr>
          </a:p>
        </p:txBody>
      </p:sp>
      <p:sp>
        <p:nvSpPr>
          <p:cNvPr id="5" name="Avrundet rektangel 4"/>
          <p:cNvSpPr/>
          <p:nvPr/>
        </p:nvSpPr>
        <p:spPr>
          <a:xfrm>
            <a:off x="5082986" y="3718766"/>
            <a:ext cx="2232213" cy="632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prstClr val="white"/>
                </a:solidFill>
              </a:rPr>
              <a:t>ROING/PADLING</a:t>
            </a:r>
            <a:endParaRPr lang="nb-NO" b="1" dirty="0">
              <a:solidFill>
                <a:prstClr val="white"/>
              </a:solidFill>
            </a:endParaRPr>
          </a:p>
        </p:txBody>
      </p:sp>
      <p:sp>
        <p:nvSpPr>
          <p:cNvPr id="6" name="Avrundet rektangel 5"/>
          <p:cNvSpPr/>
          <p:nvPr/>
        </p:nvSpPr>
        <p:spPr>
          <a:xfrm>
            <a:off x="1685367" y="1828800"/>
            <a:ext cx="1380563" cy="632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prstClr val="white"/>
                </a:solidFill>
              </a:rPr>
              <a:t>VIA FERATA</a:t>
            </a:r>
            <a:endParaRPr lang="nb-NO" b="1" dirty="0">
              <a:solidFill>
                <a:prstClr val="white"/>
              </a:solidFill>
            </a:endParaRPr>
          </a:p>
        </p:txBody>
      </p:sp>
      <p:sp>
        <p:nvSpPr>
          <p:cNvPr id="7" name="Avrundet rektangel 6"/>
          <p:cNvSpPr/>
          <p:nvPr/>
        </p:nvSpPr>
        <p:spPr>
          <a:xfrm>
            <a:off x="7658100" y="4247029"/>
            <a:ext cx="1203512" cy="632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prstClr val="white"/>
                </a:solidFill>
              </a:rPr>
              <a:t>ANNEKS</a:t>
            </a:r>
            <a:endParaRPr lang="nb-NO" b="1" dirty="0">
              <a:solidFill>
                <a:prstClr val="white"/>
              </a:solidFill>
            </a:endParaRPr>
          </a:p>
        </p:txBody>
      </p:sp>
      <p:sp>
        <p:nvSpPr>
          <p:cNvPr id="8" name="Avrundet rektangel 7"/>
          <p:cNvSpPr/>
          <p:nvPr/>
        </p:nvSpPr>
        <p:spPr>
          <a:xfrm>
            <a:off x="2761128" y="4563035"/>
            <a:ext cx="1689847" cy="632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</a:rPr>
              <a:t>HOVEDBYGG</a:t>
            </a:r>
            <a:endParaRPr lang="nb-NO" sz="1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150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538" y="214436"/>
            <a:ext cx="8548923" cy="569928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924300" y="608853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prstClr val="white"/>
                </a:solidFill>
              </a:rPr>
              <a:t>Av og til får vi besøk av spekkhogger.</a:t>
            </a:r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6677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9744221" y="2521059"/>
            <a:ext cx="2447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Den kan gå  helt inn til brygga på Drageid.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0103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144000" y="2274838"/>
            <a:ext cx="2644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I </a:t>
            </a:r>
            <a:r>
              <a:rPr lang="nb-NO" sz="2400" dirty="0">
                <a:solidFill>
                  <a:prstClr val="white"/>
                </a:solidFill>
              </a:rPr>
              <a:t>kjølvannet av spekkhoggeren kan vi finne nise som har blitt dødelig skadet i møtet.</a:t>
            </a:r>
          </a:p>
        </p:txBody>
      </p:sp>
    </p:spTree>
    <p:extLst>
      <p:ext uri="{BB962C8B-B14F-4D97-AF65-F5344CB8AC3E}">
        <p14:creationId xmlns:p14="http://schemas.microsoft.com/office/powerpoint/2010/main" val="415287860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748893"/>
            <a:ext cx="10058400" cy="360123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63170" y="5177118"/>
            <a:ext cx="986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I den senere tid har det også blitt mer vanlig med delfiner hos oss</a:t>
            </a:r>
            <a:r>
              <a:rPr lang="nb-NO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47398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763" y="215900"/>
            <a:ext cx="7832437" cy="53848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272179" y="5971988"/>
            <a:ext cx="764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prstClr val="white"/>
                </a:solidFill>
              </a:rPr>
              <a:t>Den oppfører seg helt annerledes enn nisen.</a:t>
            </a:r>
          </a:p>
        </p:txBody>
      </p:sp>
    </p:spTree>
    <p:extLst>
      <p:ext uri="{BB962C8B-B14F-4D97-AF65-F5344CB8AC3E}">
        <p14:creationId xmlns:p14="http://schemas.microsoft.com/office/powerpoint/2010/main" val="158577397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385762"/>
            <a:ext cx="8572500" cy="494347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4184650" y="5689600"/>
            <a:ext cx="38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Den kan </a:t>
            </a:r>
            <a:r>
              <a:rPr lang="nb-NO" dirty="0">
                <a:solidFill>
                  <a:prstClr val="white"/>
                </a:solidFill>
              </a:rPr>
              <a:t>være ganske nysgjerrig</a:t>
            </a:r>
          </a:p>
        </p:txBody>
      </p:sp>
    </p:spTree>
    <p:extLst>
      <p:ext uri="{BB962C8B-B14F-4D97-AF65-F5344CB8AC3E}">
        <p14:creationId xmlns:p14="http://schemas.microsoft.com/office/powerpoint/2010/main" val="238037229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0" y="457200"/>
            <a:ext cx="83185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303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901111"/>
            <a:ext cx="10058400" cy="299753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520950" y="4851400"/>
            <a:ext cx="715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prstClr val="white"/>
                </a:solidFill>
              </a:rPr>
              <a:t>Svefjorden</a:t>
            </a:r>
            <a:r>
              <a:rPr lang="nb-NO" dirty="0">
                <a:solidFill>
                  <a:prstClr val="white"/>
                </a:solidFill>
              </a:rPr>
              <a:t> er en god </a:t>
            </a:r>
            <a:r>
              <a:rPr lang="nb-NO" dirty="0" err="1">
                <a:solidFill>
                  <a:prstClr val="white"/>
                </a:solidFill>
              </a:rPr>
              <a:t>fiskefjord</a:t>
            </a:r>
            <a:r>
              <a:rPr lang="nb-NO" dirty="0">
                <a:solidFill>
                  <a:prstClr val="white"/>
                </a:solidFill>
              </a:rPr>
              <a:t> som også yrkesfiskere utnytter</a:t>
            </a:r>
            <a:r>
              <a:rPr lang="nb-NO" dirty="0">
                <a:solidFill>
                  <a:prstClr val="white"/>
                </a:solidFill>
              </a:rPr>
              <a:t>.</a:t>
            </a:r>
          </a:p>
          <a:p>
            <a:endParaRPr lang="nb-NO" dirty="0">
              <a:solidFill>
                <a:prstClr val="white"/>
              </a:solidFill>
            </a:endParaRPr>
          </a:p>
          <a:p>
            <a:r>
              <a:rPr lang="nb-NO" dirty="0">
                <a:solidFill>
                  <a:prstClr val="white"/>
                </a:solidFill>
              </a:rPr>
              <a:t>Her har de fanget </a:t>
            </a:r>
            <a:r>
              <a:rPr lang="nb-NO" dirty="0" err="1">
                <a:solidFill>
                  <a:prstClr val="white"/>
                </a:solidFill>
              </a:rPr>
              <a:t>ca</a:t>
            </a:r>
            <a:r>
              <a:rPr lang="nb-NO" dirty="0">
                <a:solidFill>
                  <a:prstClr val="white"/>
                </a:solidFill>
              </a:rPr>
              <a:t> 5 tonn sild som ligger klar til henting.</a:t>
            </a:r>
          </a:p>
        </p:txBody>
      </p:sp>
    </p:spTree>
    <p:extLst>
      <p:ext uri="{BB962C8B-B14F-4D97-AF65-F5344CB8AC3E}">
        <p14:creationId xmlns:p14="http://schemas.microsoft.com/office/powerpoint/2010/main" val="356064527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6920006" y="3647141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prstClr val="white"/>
                </a:solidFill>
              </a:rPr>
              <a:t>Hit kommer det fotografer fra hele verden for å ta bilde av havørn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99" y="0"/>
            <a:ext cx="5076093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2358464" y="6347012"/>
            <a:ext cx="269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Foto: Jon Erik Vollan</a:t>
            </a:r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4281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845420" y="5822576"/>
            <a:ext cx="865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prstClr val="white"/>
                </a:solidFill>
              </a:rPr>
              <a:t>Ole Martin Dahle i Flatanger har som heltidsyrke å være guide for </a:t>
            </a:r>
            <a:r>
              <a:rPr lang="nb-NO" sz="2400" dirty="0">
                <a:solidFill>
                  <a:prstClr val="white"/>
                </a:solidFill>
              </a:rPr>
              <a:t>turister som ønsker nærkontakt med ørn</a:t>
            </a:r>
            <a:endParaRPr lang="nb-NO" sz="2400" dirty="0">
              <a:solidFill>
                <a:prstClr val="white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420" y="0"/>
            <a:ext cx="8501159" cy="567465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8019209" y="523496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Foto: Jon Erik Vollan </a:t>
            </a:r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6218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678"/>
            <a:ext cx="12192000" cy="343852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498911" y="5069541"/>
            <a:ext cx="7194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Drageid ligger på det smaleste eidet i mellom to fjorder. På sørsiden ligger </a:t>
            </a:r>
            <a:r>
              <a:rPr lang="nb-NO" dirty="0" err="1">
                <a:solidFill>
                  <a:prstClr val="white"/>
                </a:solidFill>
              </a:rPr>
              <a:t>Svefjorden</a:t>
            </a:r>
            <a:r>
              <a:rPr lang="nb-NO" dirty="0">
                <a:solidFill>
                  <a:prstClr val="white"/>
                </a:solidFill>
              </a:rPr>
              <a:t> som en åpen fjord uten terskel. På nordsiden ligger Bølefjorden som har terskel.</a:t>
            </a:r>
          </a:p>
        </p:txBody>
      </p:sp>
    </p:spTree>
    <p:extLst>
      <p:ext uri="{BB962C8B-B14F-4D97-AF65-F5344CB8AC3E}">
        <p14:creationId xmlns:p14="http://schemas.microsoft.com/office/powerpoint/2010/main" val="247980744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8982635" cy="673697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263530" y="1064856"/>
            <a:ext cx="231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På </a:t>
            </a:r>
            <a:r>
              <a:rPr lang="nb-NO" dirty="0">
                <a:solidFill>
                  <a:prstClr val="white"/>
                </a:solidFill>
              </a:rPr>
              <a:t>vårparten skal hannene forsvare sitt revir. Og dette kan gå hardt for seg.</a:t>
            </a:r>
          </a:p>
          <a:p>
            <a:r>
              <a:rPr lang="nb-NO" dirty="0">
                <a:solidFill>
                  <a:prstClr val="white"/>
                </a:solidFill>
              </a:rPr>
              <a:t> </a:t>
            </a:r>
          </a:p>
          <a:p>
            <a:r>
              <a:rPr lang="nb-NO" dirty="0">
                <a:solidFill>
                  <a:prstClr val="white"/>
                </a:solidFill>
              </a:rPr>
              <a:t>Konkurrerende hanner tar tak i hverandre og suser ned mot bakket i stor fart for så å slippe hverandre like før havflaten. </a:t>
            </a:r>
            <a:endParaRPr lang="nb-NO" dirty="0">
              <a:solidFill>
                <a:prstClr val="white"/>
              </a:solidFill>
            </a:endParaRPr>
          </a:p>
          <a:p>
            <a:endParaRPr lang="nb-NO" dirty="0">
              <a:solidFill>
                <a:prstClr val="white"/>
              </a:solidFill>
            </a:endParaRPr>
          </a:p>
          <a:p>
            <a:r>
              <a:rPr lang="nb-NO" dirty="0">
                <a:solidFill>
                  <a:prstClr val="white"/>
                </a:solidFill>
              </a:rPr>
              <a:t>Her </a:t>
            </a:r>
            <a:r>
              <a:rPr lang="nb-NO" dirty="0">
                <a:solidFill>
                  <a:prstClr val="white"/>
                </a:solidFill>
              </a:rPr>
              <a:t>har to hanner feilberegnet og begge havnet i sjøen.</a:t>
            </a:r>
          </a:p>
        </p:txBody>
      </p:sp>
    </p:spTree>
    <p:extLst>
      <p:ext uri="{BB962C8B-B14F-4D97-AF65-F5344CB8AC3E}">
        <p14:creationId xmlns:p14="http://schemas.microsoft.com/office/powerpoint/2010/main" val="81038421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" t="8813" r="884" b="3510"/>
          <a:stretch/>
        </p:blipFill>
        <p:spPr>
          <a:xfrm>
            <a:off x="1403350" y="0"/>
            <a:ext cx="9385300" cy="521539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403350" y="5471633"/>
            <a:ext cx="942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prstClr val="white"/>
                </a:solidFill>
              </a:rPr>
              <a:t>Ser litt komisk ut når disse majestetiske fuglene prøver å svømme mot land. </a:t>
            </a:r>
            <a:endParaRPr lang="nb-NO" sz="2000" dirty="0">
              <a:solidFill>
                <a:prstClr val="white"/>
              </a:solidFill>
            </a:endParaRPr>
          </a:p>
          <a:p>
            <a:pPr algn="ctr"/>
            <a:r>
              <a:rPr lang="nb-NO" sz="2000" dirty="0">
                <a:solidFill>
                  <a:prstClr val="white"/>
                </a:solidFill>
              </a:rPr>
              <a:t>Med </a:t>
            </a:r>
            <a:r>
              <a:rPr lang="nb-NO" sz="2000" dirty="0">
                <a:solidFill>
                  <a:prstClr val="white"/>
                </a:solidFill>
              </a:rPr>
              <a:t>dette er jo alvorlig situasjon for dem.</a:t>
            </a:r>
          </a:p>
        </p:txBody>
      </p:sp>
    </p:spTree>
    <p:extLst>
      <p:ext uri="{BB962C8B-B14F-4D97-AF65-F5344CB8AC3E}">
        <p14:creationId xmlns:p14="http://schemas.microsoft.com/office/powerpoint/2010/main" val="35525230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46776" cy="671008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412194" y="1942019"/>
            <a:ext cx="231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Begge hannene kom seg i land og overlevde. </a:t>
            </a:r>
            <a:endParaRPr lang="nb-NO" sz="2400" dirty="0">
              <a:solidFill>
                <a:prstClr val="white"/>
              </a:solidFill>
            </a:endParaRPr>
          </a:p>
          <a:p>
            <a:endParaRPr lang="nb-NO" sz="2400" dirty="0">
              <a:solidFill>
                <a:prstClr val="white"/>
              </a:solidFill>
            </a:endParaRPr>
          </a:p>
          <a:p>
            <a:r>
              <a:rPr lang="nb-NO" sz="2400" dirty="0">
                <a:solidFill>
                  <a:prstClr val="white"/>
                </a:solidFill>
              </a:rPr>
              <a:t>Kanskje </a:t>
            </a:r>
            <a:r>
              <a:rPr lang="nb-NO" sz="2400" dirty="0">
                <a:solidFill>
                  <a:prstClr val="white"/>
                </a:solidFill>
              </a:rPr>
              <a:t>med et lite hakk i selvtilliten! </a:t>
            </a:r>
          </a:p>
        </p:txBody>
      </p:sp>
    </p:spTree>
    <p:extLst>
      <p:ext uri="{BB962C8B-B14F-4D97-AF65-F5344CB8AC3E}">
        <p14:creationId xmlns:p14="http://schemas.microsoft.com/office/powerpoint/2010/main" val="24049175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4065" y="1440538"/>
            <a:ext cx="248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Selv om det er mye liv i naturen rundt Drageid er det ikke så lett å observere hva som skjer. </a:t>
            </a:r>
            <a:endParaRPr lang="nb-NO" sz="2400" dirty="0">
              <a:solidFill>
                <a:prstClr val="white"/>
              </a:solidFill>
            </a:endParaRPr>
          </a:p>
          <a:p>
            <a:r>
              <a:rPr lang="nb-NO" sz="2400" dirty="0">
                <a:solidFill>
                  <a:prstClr val="white"/>
                </a:solidFill>
              </a:rPr>
              <a:t>Oteren </a:t>
            </a:r>
            <a:r>
              <a:rPr lang="nb-NO" sz="2400" dirty="0">
                <a:solidFill>
                  <a:prstClr val="white"/>
                </a:solidFill>
              </a:rPr>
              <a:t>er hos oss hver dag, men bare noe få får øye på den.</a:t>
            </a:r>
          </a:p>
        </p:txBody>
      </p:sp>
    </p:spTree>
    <p:extLst>
      <p:ext uri="{BB962C8B-B14F-4D97-AF65-F5344CB8AC3E}">
        <p14:creationId xmlns:p14="http://schemas.microsoft.com/office/powerpoint/2010/main" val="30555412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69895" y="1049467"/>
            <a:ext cx="100583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solidFill>
                  <a:prstClr val="white"/>
                </a:solidFill>
                <a:latin typeface="Arial Black" panose="020B0A04020102020204" pitchFamily="34" charset="0"/>
              </a:rPr>
              <a:t>Før vi går videre </a:t>
            </a:r>
          </a:p>
          <a:p>
            <a:endParaRPr lang="nb-NO" sz="4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endParaRPr lang="nb-NO" sz="4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endParaRPr lang="nb-NO" sz="4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endParaRPr lang="nb-NO" sz="4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4400" b="1" dirty="0">
                <a:solidFill>
                  <a:prstClr val="white"/>
                </a:solidFill>
                <a:latin typeface="Arial Black" panose="020B0A04020102020204" pitchFamily="34" charset="0"/>
              </a:rPr>
              <a:t>Litt om opplegget på Drageid og  vårt 3-trinns </a:t>
            </a:r>
            <a:r>
              <a:rPr lang="nb-NO" sz="4400" b="1" dirty="0">
                <a:solidFill>
                  <a:prstClr val="white"/>
                </a:solidFill>
                <a:latin typeface="Arial Black" panose="020B0A04020102020204" pitchFamily="34" charset="0"/>
              </a:rPr>
              <a:t>utviklingsprogram</a:t>
            </a:r>
          </a:p>
          <a:p>
            <a:endParaRPr lang="nb-NO" sz="4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703" y="1112663"/>
            <a:ext cx="2801533" cy="2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54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344705" y="712693"/>
            <a:ext cx="91843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TRINN 1</a:t>
            </a:r>
          </a:p>
          <a:p>
            <a:endParaRPr lang="nb-N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Bevisstgjøring 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av tankens kraft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.</a:t>
            </a:r>
          </a:p>
          <a:p>
            <a:endParaRPr lang="nb-N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Det meste vi opplever er svært farget av måten vi tenker på.  </a:t>
            </a: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Oppholdet starter med fokus på dette samtidig som elevene lærer mer om konsentrasjon og ulike konsentrasjonsøvelser.</a:t>
            </a:r>
          </a:p>
          <a:p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960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66482" y="1116106"/>
            <a:ext cx="10555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TRINN 2 </a:t>
            </a:r>
          </a:p>
          <a:p>
            <a:endParaRPr lang="nb-N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Underveis 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i oppholdet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:</a:t>
            </a:r>
          </a:p>
          <a:p>
            <a:endParaRPr lang="nb-N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Prøve ut punkt 1 mange ganger i praksis og erfare at det faktisk 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går 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an å overvinne negative tanker som kan komme under utfordringer.</a:t>
            </a:r>
          </a:p>
        </p:txBody>
      </p:sp>
    </p:spTree>
    <p:extLst>
      <p:ext uri="{BB962C8B-B14F-4D97-AF65-F5344CB8AC3E}">
        <p14:creationId xmlns:p14="http://schemas.microsoft.com/office/powerpoint/2010/main" val="310703108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65947" y="605118"/>
            <a:ext cx="102601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TRINN 3 </a:t>
            </a:r>
          </a:p>
          <a:p>
            <a:endParaRPr lang="nb-N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Siste 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dagen.</a:t>
            </a:r>
          </a:p>
          <a:p>
            <a:endParaRPr lang="nb-N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Deltagerne </a:t>
            </a:r>
            <a:r>
              <a:rPr lang="nb-NO" sz="3600" dirty="0">
                <a:solidFill>
                  <a:prstClr val="white"/>
                </a:solidFill>
                <a:latin typeface="Arial Black" panose="020B0A04020102020204" pitchFamily="34" charset="0"/>
              </a:rPr>
              <a:t>lærer å bruke denne erfaringen til å forberede sin livskvalitet gjennom systematisk å tenke positivt, få bedre konsentrasjon og omprogrammere eventuelle negative tankemønstre.</a:t>
            </a:r>
          </a:p>
          <a:p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1624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61029" y="2142074"/>
            <a:ext cx="75975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prstClr val="white"/>
                </a:solidFill>
                <a:latin typeface="Arial Black" panose="020B0A04020102020204" pitchFamily="34" charset="0"/>
              </a:rPr>
              <a:t>DAG 1</a:t>
            </a:r>
            <a:endParaRPr lang="nb-NO" sz="1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474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677"/>
            <a:ext cx="8817621" cy="628166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969188" y="649357"/>
            <a:ext cx="26894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prstClr val="white"/>
                </a:solidFill>
              </a:rPr>
              <a:t>Etter at elevene har spist lunsj første dagen </a:t>
            </a:r>
            <a:r>
              <a:rPr lang="nb-NO" sz="2000" dirty="0">
                <a:solidFill>
                  <a:prstClr val="white"/>
                </a:solidFill>
              </a:rPr>
              <a:t>får de en innføring </a:t>
            </a:r>
            <a:r>
              <a:rPr lang="nb-NO" sz="2000" dirty="0">
                <a:solidFill>
                  <a:prstClr val="white"/>
                </a:solidFill>
              </a:rPr>
              <a:t>i Drageids idelogi for personlig utvikling. Her er det moro å høre at mange har fått undervisning fra eldre søsken som har vært på Drageid før. Blant annet hvordan takle negative tanker for å få fram den positive siden ved seg. Vi har jo mye faste skoler</a:t>
            </a:r>
            <a:r>
              <a:rPr lang="nb-NO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914784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450136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2404782" y="5419165"/>
            <a:ext cx="738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Her ser vi Drageid i fra den andre kanten, vi kan så vidt skimte det røde hovedbygget. Vi ser også R</a:t>
            </a:r>
            <a:r>
              <a:rPr lang="nb-NO" dirty="0">
                <a:solidFill>
                  <a:prstClr val="white"/>
                </a:solidFill>
              </a:rPr>
              <a:t>ødhammeren </a:t>
            </a:r>
            <a:r>
              <a:rPr lang="nb-NO" dirty="0">
                <a:solidFill>
                  <a:prstClr val="white"/>
                </a:solidFill>
              </a:rPr>
              <a:t>rett bak en rød båt, og </a:t>
            </a:r>
            <a:r>
              <a:rPr lang="nb-NO" dirty="0" err="1">
                <a:solidFill>
                  <a:prstClr val="white"/>
                </a:solidFill>
              </a:rPr>
              <a:t>Skjellethula</a:t>
            </a:r>
            <a:r>
              <a:rPr lang="nb-NO" dirty="0">
                <a:solidFill>
                  <a:prstClr val="white"/>
                </a:solidFill>
              </a:rPr>
              <a:t> som en markert sprekk i fjellet til høyre.</a:t>
            </a:r>
          </a:p>
        </p:txBody>
      </p:sp>
      <p:sp>
        <p:nvSpPr>
          <p:cNvPr id="3" name="Avrundet rektangel 2"/>
          <p:cNvSpPr/>
          <p:nvPr/>
        </p:nvSpPr>
        <p:spPr>
          <a:xfrm>
            <a:off x="1617785" y="2602523"/>
            <a:ext cx="1280160" cy="36576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prstClr val="white"/>
                </a:solidFill>
              </a:rPr>
              <a:t>HOVEDBYGG</a:t>
            </a:r>
            <a:endParaRPr lang="nb-NO" sz="1200" b="1" dirty="0">
              <a:solidFill>
                <a:prstClr val="white"/>
              </a:solidFill>
            </a:endParaRPr>
          </a:p>
        </p:txBody>
      </p:sp>
      <p:sp>
        <p:nvSpPr>
          <p:cNvPr id="5" name="Avrundet rektangel 4"/>
          <p:cNvSpPr/>
          <p:nvPr/>
        </p:nvSpPr>
        <p:spPr>
          <a:xfrm>
            <a:off x="7129976" y="2419643"/>
            <a:ext cx="1451316" cy="36576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prstClr val="black"/>
                </a:solidFill>
              </a:rPr>
              <a:t>RØDHAMMEREN</a:t>
            </a:r>
            <a:endParaRPr lang="nb-NO" sz="1200" b="1" dirty="0">
              <a:solidFill>
                <a:prstClr val="black"/>
              </a:solidFill>
            </a:endParaRPr>
          </a:p>
        </p:txBody>
      </p:sp>
      <p:sp>
        <p:nvSpPr>
          <p:cNvPr id="6" name="Avrundet rektangel 5"/>
          <p:cNvSpPr/>
          <p:nvPr/>
        </p:nvSpPr>
        <p:spPr>
          <a:xfrm>
            <a:off x="9254197" y="1859308"/>
            <a:ext cx="1212166" cy="36576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prstClr val="black"/>
                </a:solidFill>
              </a:rPr>
              <a:t>SKJELETTHULA</a:t>
            </a:r>
            <a:endParaRPr lang="nb-NO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339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719" y="121024"/>
            <a:ext cx="7960658" cy="447787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75012" y="5190565"/>
            <a:ext cx="8350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Dyktige gruppeledere/lagledere vil nå jobbe aktivt med sin gruppe hele uken for å få sin gruppe til å bli best mulig.  Elevene går som </a:t>
            </a:r>
            <a:r>
              <a:rPr lang="nb-NO" dirty="0">
                <a:solidFill>
                  <a:prstClr val="white"/>
                </a:solidFill>
              </a:rPr>
              <a:t>regel </a:t>
            </a:r>
            <a:r>
              <a:rPr lang="nb-NO" dirty="0">
                <a:solidFill>
                  <a:prstClr val="white"/>
                </a:solidFill>
              </a:rPr>
              <a:t>fullt inn for å bruke Drageids </a:t>
            </a:r>
            <a:r>
              <a:rPr lang="nb-NO" dirty="0">
                <a:solidFill>
                  <a:prstClr val="white"/>
                </a:solidFill>
              </a:rPr>
              <a:t>ideologi, </a:t>
            </a:r>
            <a:r>
              <a:rPr lang="nb-NO" dirty="0">
                <a:solidFill>
                  <a:prstClr val="white"/>
                </a:solidFill>
              </a:rPr>
              <a:t>og vi blir ofte imponert over elevenes iver etter framgang.</a:t>
            </a:r>
          </a:p>
        </p:txBody>
      </p:sp>
    </p:spTree>
    <p:extLst>
      <p:ext uri="{BB962C8B-B14F-4D97-AF65-F5344CB8AC3E}">
        <p14:creationId xmlns:p14="http://schemas.microsoft.com/office/powerpoint/2010/main" val="10360698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25001" y="2521059"/>
            <a:ext cx="2456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Som regel er elevene inndelt i 6 grupper.</a:t>
            </a:r>
          </a:p>
        </p:txBody>
      </p:sp>
    </p:spTree>
    <p:extLst>
      <p:ext uri="{BB962C8B-B14F-4D97-AF65-F5344CB8AC3E}">
        <p14:creationId xmlns:p14="http://schemas.microsoft.com/office/powerpoint/2010/main" val="389584915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287000" y="2055857"/>
            <a:ext cx="1963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>
                <a:solidFill>
                  <a:prstClr val="white"/>
                </a:solidFill>
              </a:rPr>
              <a:t>Her sjekker vi </a:t>
            </a:r>
            <a:r>
              <a:rPr lang="nb-NO" sz="2200" dirty="0">
                <a:solidFill>
                  <a:prstClr val="white"/>
                </a:solidFill>
              </a:rPr>
              <a:t>ro-ferdighetene </a:t>
            </a:r>
            <a:r>
              <a:rPr lang="nb-NO" sz="2200" dirty="0">
                <a:solidFill>
                  <a:prstClr val="white"/>
                </a:solidFill>
              </a:rPr>
              <a:t>slik at vi får litt peiling på </a:t>
            </a:r>
            <a:r>
              <a:rPr lang="nb-NO" sz="2200" dirty="0">
                <a:solidFill>
                  <a:prstClr val="white"/>
                </a:solidFill>
              </a:rPr>
              <a:t>ferdighets-nivået </a:t>
            </a:r>
            <a:r>
              <a:rPr lang="nb-NO" sz="2200" dirty="0">
                <a:solidFill>
                  <a:prstClr val="white"/>
                </a:solidFill>
              </a:rPr>
              <a:t>til elevene.</a:t>
            </a:r>
          </a:p>
        </p:txBody>
      </p:sp>
    </p:spTree>
    <p:extLst>
      <p:ext uri="{BB962C8B-B14F-4D97-AF65-F5344CB8AC3E}">
        <p14:creationId xmlns:p14="http://schemas.microsoft.com/office/powerpoint/2010/main" val="126688107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291916" y="1843950"/>
            <a:ext cx="3160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prstClr val="white"/>
                </a:solidFill>
              </a:rPr>
              <a:t>Godt samarbeid  legges det stor vekt på.</a:t>
            </a:r>
          </a:p>
        </p:txBody>
      </p:sp>
    </p:spTree>
    <p:extLst>
      <p:ext uri="{BB962C8B-B14F-4D97-AF65-F5344CB8AC3E}">
        <p14:creationId xmlns:p14="http://schemas.microsoft.com/office/powerpoint/2010/main" val="29569312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88" y="94130"/>
            <a:ext cx="8426824" cy="474008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391335" y="5257800"/>
            <a:ext cx="7409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Etter hvert samles vi i en av klatreveggene hvor elevene får nødvendig opplæring.</a:t>
            </a:r>
          </a:p>
        </p:txBody>
      </p:sp>
    </p:spTree>
    <p:extLst>
      <p:ext uri="{BB962C8B-B14F-4D97-AF65-F5344CB8AC3E}">
        <p14:creationId xmlns:p14="http://schemas.microsoft.com/office/powerpoint/2010/main" val="23831077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2" cy="514350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750423" y="1761564"/>
            <a:ext cx="36307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prstClr val="white"/>
                </a:solidFill>
              </a:rPr>
              <a:t>Elevene gjør etter hvert stor fremgang i </a:t>
            </a:r>
            <a:r>
              <a:rPr lang="nb-NO" sz="4000" dirty="0">
                <a:solidFill>
                  <a:prstClr val="white"/>
                </a:solidFill>
              </a:rPr>
              <a:t>klatreveggen</a:t>
            </a:r>
            <a:endParaRPr lang="nb-NO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6511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143501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234517" y="1049467"/>
            <a:ext cx="3671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Hvis elevene klarer kravene til den vanskeligste ruten vanker det pengepremie</a:t>
            </a:r>
            <a:r>
              <a:rPr lang="nb-NO" sz="2800" dirty="0">
                <a:solidFill>
                  <a:prstClr val="white"/>
                </a:solidFill>
              </a:rPr>
              <a:t>.</a:t>
            </a:r>
          </a:p>
          <a:p>
            <a:endParaRPr lang="nb-NO" sz="2800" dirty="0">
              <a:solidFill>
                <a:prstClr val="white"/>
              </a:solidFill>
            </a:endParaRPr>
          </a:p>
          <a:p>
            <a:r>
              <a:rPr lang="nb-NO" sz="2800" dirty="0">
                <a:solidFill>
                  <a:prstClr val="white"/>
                </a:solidFill>
              </a:rPr>
              <a:t>Men her ligger det mye innsats bak. De som klarer det bruker nesten all fritid på trening.</a:t>
            </a:r>
          </a:p>
        </p:txBody>
      </p:sp>
    </p:spTree>
    <p:extLst>
      <p:ext uri="{BB962C8B-B14F-4D97-AF65-F5344CB8AC3E}">
        <p14:creationId xmlns:p14="http://schemas.microsoft.com/office/powerpoint/2010/main" val="84585661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386046" y="1572687"/>
            <a:ext cx="2259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prstClr val="white"/>
                </a:solidFill>
              </a:rPr>
              <a:t>Mange elever blir gode  på slakk line</a:t>
            </a:r>
          </a:p>
        </p:txBody>
      </p:sp>
    </p:spTree>
    <p:extLst>
      <p:ext uri="{BB962C8B-B14F-4D97-AF65-F5344CB8AC3E}">
        <p14:creationId xmlns:p14="http://schemas.microsoft.com/office/powerpoint/2010/main" val="232340250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30"/>
            <a:ext cx="12192000" cy="2741519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160058" y="4316506"/>
            <a:ext cx="5871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Her ser vi tydelig at Drageid ligger mellom to fjorder.</a:t>
            </a:r>
          </a:p>
        </p:txBody>
      </p:sp>
    </p:spTree>
    <p:extLst>
      <p:ext uri="{BB962C8B-B14F-4D97-AF65-F5344CB8AC3E}">
        <p14:creationId xmlns:p14="http://schemas.microsoft.com/office/powerpoint/2010/main" val="137906261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629322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225052" y="5688106"/>
            <a:ext cx="574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prstClr val="white"/>
                </a:solidFill>
              </a:rPr>
              <a:t>Vi skal gå nærmere for å se på selve plassen, men først litt historie og orientering om området nært Drageid.</a:t>
            </a:r>
          </a:p>
        </p:txBody>
      </p:sp>
    </p:spTree>
    <p:extLst>
      <p:ext uri="{BB962C8B-B14F-4D97-AF65-F5344CB8AC3E}">
        <p14:creationId xmlns:p14="http://schemas.microsoft.com/office/powerpoint/2010/main" val="186189388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61" y="0"/>
            <a:ext cx="9756877" cy="545348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559422" y="5822576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Det </a:t>
            </a:r>
            <a:r>
              <a:rPr lang="nb-NO" dirty="0">
                <a:solidFill>
                  <a:prstClr val="white"/>
                </a:solidFill>
              </a:rPr>
              <a:t>har bodd folk i området siden isen forsvant. Dette er fra en samling på en 9000 år gammel jaktboplass i nærheten</a:t>
            </a:r>
          </a:p>
        </p:txBody>
      </p:sp>
    </p:spTree>
    <p:extLst>
      <p:ext uri="{BB962C8B-B14F-4D97-AF65-F5344CB8AC3E}">
        <p14:creationId xmlns:p14="http://schemas.microsoft.com/office/powerpoint/2010/main" val="303035993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53" y="106176"/>
            <a:ext cx="8027894" cy="534983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9223" y="5456015"/>
            <a:ext cx="10273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b-NO" dirty="0">
                <a:solidFill>
                  <a:prstClr val="white"/>
                </a:solidFill>
              </a:rPr>
              <a:t>Selve Drageid har fått navnet fordi det ble dratt båter over plassen for å unngå vanskelig farvann utenfor halvøya.  Drageid er flere ganger nevnt i Snorre, men da som </a:t>
            </a:r>
            <a:r>
              <a:rPr lang="nb-NO" dirty="0" err="1">
                <a:solidFill>
                  <a:prstClr val="white"/>
                </a:solidFill>
              </a:rPr>
              <a:t>Byrda</a:t>
            </a:r>
            <a:r>
              <a:rPr lang="nb-NO" dirty="0">
                <a:solidFill>
                  <a:prstClr val="white"/>
                </a:solidFill>
              </a:rPr>
              <a:t>, som man først trodde var lenger sør, men som senere tids historikere har funnet ut er på Drageid. Bildet er fra et historisk stevne på Drageid.</a:t>
            </a:r>
          </a:p>
        </p:txBody>
      </p:sp>
    </p:spTree>
    <p:extLst>
      <p:ext uri="{BB962C8B-B14F-4D97-AF65-F5344CB8AC3E}">
        <p14:creationId xmlns:p14="http://schemas.microsoft.com/office/powerpoint/2010/main" val="28850820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8" y="97926"/>
            <a:ext cx="4424082" cy="666214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194177" y="2043953"/>
            <a:ext cx="3993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err="1">
                <a:solidFill>
                  <a:prstClr val="white"/>
                </a:solidFill>
              </a:rPr>
              <a:t>Skjellethula</a:t>
            </a:r>
            <a:r>
              <a:rPr lang="nb-NO" sz="4000" dirty="0">
                <a:solidFill>
                  <a:prstClr val="white"/>
                </a:solidFill>
              </a:rPr>
              <a:t> ble gjenoppdaget i 1987</a:t>
            </a:r>
          </a:p>
        </p:txBody>
      </p:sp>
    </p:spTree>
    <p:extLst>
      <p:ext uri="{BB962C8B-B14F-4D97-AF65-F5344CB8AC3E}">
        <p14:creationId xmlns:p14="http://schemas.microsoft.com/office/powerpoint/2010/main" val="16985991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t">
  <a:themeElements>
    <a:clrScheme name="Nett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Nett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ett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992</Words>
  <Application>Microsoft Office PowerPoint</Application>
  <PresentationFormat>Widescreen</PresentationFormat>
  <Paragraphs>92</Paragraphs>
  <Slides>47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51" baseType="lpstr">
      <vt:lpstr>Arial</vt:lpstr>
      <vt:lpstr>Arial Black</vt:lpstr>
      <vt:lpstr>Century Gothic</vt:lpstr>
      <vt:lpstr>Nett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Ingolv Dørum</dc:creator>
  <cp:lastModifiedBy>Ingolv Dørum</cp:lastModifiedBy>
  <cp:revision>2</cp:revision>
  <dcterms:created xsi:type="dcterms:W3CDTF">2017-09-25T12:04:39Z</dcterms:created>
  <dcterms:modified xsi:type="dcterms:W3CDTF">2017-09-25T12:08:40Z</dcterms:modified>
</cp:coreProperties>
</file>