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65869"/>
      </p:ext>
    </p:extLst>
  </p:cSld>
  <p:clrMapOvr>
    <a:masterClrMapping/>
  </p:clrMapOvr>
  <p:transition spd="slow" advClick="0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41000"/>
      </p:ext>
    </p:extLst>
  </p:cSld>
  <p:clrMapOvr>
    <a:masterClrMapping/>
  </p:clrMapOvr>
  <p:transition spd="slow" advClick="0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408"/>
      </p:ext>
    </p:extLst>
  </p:cSld>
  <p:clrMapOvr>
    <a:masterClrMapping/>
  </p:clrMapOvr>
  <p:transition spd="slow" advClick="0" advTm="10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61312"/>
      </p:ext>
    </p:extLst>
  </p:cSld>
  <p:clrMapOvr>
    <a:masterClrMapping/>
  </p:clrMapOvr>
  <p:transition spd="slow" advClick="0" advTm="10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08991"/>
      </p:ext>
    </p:extLst>
  </p:cSld>
  <p:clrMapOvr>
    <a:masterClrMapping/>
  </p:clrMapOvr>
  <p:transition spd="slow" advClick="0" advTm="10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66470"/>
      </p:ext>
    </p:extLst>
  </p:cSld>
  <p:clrMapOvr>
    <a:masterClrMapping/>
  </p:clrMapOvr>
  <p:transition spd="slow" advClick="0" advTm="10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b-NO" smtClean="0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45026"/>
      </p:ext>
    </p:extLst>
  </p:cSld>
  <p:clrMapOvr>
    <a:masterClrMapping/>
  </p:clrMapOvr>
  <p:transition spd="slow" advClick="0" advTm="10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18140"/>
      </p:ext>
    </p:extLst>
  </p:cSld>
  <p:clrMapOvr>
    <a:masterClrMapping/>
  </p:clrMapOvr>
  <p:transition spd="slow" advClick="0" advTm="10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47534"/>
      </p:ext>
    </p:extLst>
  </p:cSld>
  <p:clrMapOvr>
    <a:masterClrMapping/>
  </p:clrMapOvr>
  <p:transition spd="slow"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88943"/>
      </p:ext>
    </p:extLst>
  </p:cSld>
  <p:clrMapOvr>
    <a:masterClrMapping/>
  </p:clrMapOvr>
  <p:transition spd="slow" advClick="0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99755"/>
      </p:ext>
    </p:extLst>
  </p:cSld>
  <p:clrMapOvr>
    <a:masterClrMapping/>
  </p:clrMapOvr>
  <p:transition spd="slow" advClick="0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41511"/>
      </p:ext>
    </p:extLst>
  </p:cSld>
  <p:clrMapOvr>
    <a:masterClrMapping/>
  </p:clrMapOvr>
  <p:transition spd="slow" advClick="0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91954"/>
      </p:ext>
    </p:extLst>
  </p:cSld>
  <p:clrMapOvr>
    <a:masterClrMapping/>
  </p:clrMapOvr>
  <p:transition spd="slow" advClick="0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22379"/>
      </p:ext>
    </p:extLst>
  </p:cSld>
  <p:clrMapOvr>
    <a:masterClrMapping/>
  </p:clrMapOvr>
  <p:transition spd="slow" advClick="0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86518"/>
      </p:ext>
    </p:extLst>
  </p:cSld>
  <p:clrMapOvr>
    <a:masterClrMapping/>
  </p:clrMapOvr>
  <p:transition spd="slow" advClick="0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92238"/>
      </p:ext>
    </p:extLst>
  </p:cSld>
  <p:clrMapOvr>
    <a:masterClrMapping/>
  </p:clrMapOvr>
  <p:transition spd="slow" advClick="0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88971"/>
      </p:ext>
    </p:extLst>
  </p:cSld>
  <p:clrMapOvr>
    <a:masterClrMapping/>
  </p:clrMapOvr>
  <p:transition spd="slow"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130A67F-663B-4AEA-B34B-107650132A38}" type="datetimeFigureOut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25.09.2017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11A9B42-F430-49F2-8EED-C63DBF2A2A78}" type="slidenum">
              <a:rPr lang="nb-NO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nb-NO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2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 advClick="0" advTm="10000">
    <p:wipe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936376" y="2245659"/>
            <a:ext cx="78799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600" dirty="0">
                <a:solidFill>
                  <a:prstClr val="white"/>
                </a:solidFill>
                <a:latin typeface="Arial Black" panose="020B0A04020102020204" pitchFamily="34" charset="0"/>
              </a:rPr>
              <a:t>DAG 2</a:t>
            </a:r>
            <a:endParaRPr lang="nb-NO" sz="16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9535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614647" y="1143000"/>
            <a:ext cx="19901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dirty="0">
                <a:solidFill>
                  <a:prstClr val="white"/>
                </a:solidFill>
              </a:rPr>
              <a:t>Det er mye liv i </a:t>
            </a:r>
            <a:r>
              <a:rPr lang="nb-NO" sz="5400" dirty="0">
                <a:solidFill>
                  <a:prstClr val="white"/>
                </a:solidFill>
              </a:rPr>
              <a:t>sjøen</a:t>
            </a:r>
            <a:endParaRPr lang="nb-NO" sz="5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8142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65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722223" y="1388021"/>
            <a:ext cx="22456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prstClr val="white"/>
                </a:solidFill>
              </a:rPr>
              <a:t>På høsten fanger vi krabbe til </a:t>
            </a:r>
            <a:r>
              <a:rPr lang="nb-NO" sz="4400" dirty="0">
                <a:solidFill>
                  <a:prstClr val="white"/>
                </a:solidFill>
              </a:rPr>
              <a:t>mat</a:t>
            </a:r>
            <a:endParaRPr lang="nb-NO" sz="4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5109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265024" y="1828800"/>
            <a:ext cx="28238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prstClr val="white"/>
                </a:solidFill>
              </a:rPr>
              <a:t>Ellers kan vi </a:t>
            </a:r>
            <a:r>
              <a:rPr lang="nb-NO" sz="3200" dirty="0">
                <a:solidFill>
                  <a:prstClr val="white"/>
                </a:solidFill>
              </a:rPr>
              <a:t>fange krabber </a:t>
            </a:r>
            <a:r>
              <a:rPr lang="nb-NO" sz="3200" dirty="0">
                <a:solidFill>
                  <a:prstClr val="white"/>
                </a:solidFill>
              </a:rPr>
              <a:t>hele året ved å sette ut krabbeteiner fra brygga</a:t>
            </a:r>
          </a:p>
        </p:txBody>
      </p:sp>
    </p:spTree>
    <p:extLst>
      <p:ext uri="{BB962C8B-B14F-4D97-AF65-F5344CB8AC3E}">
        <p14:creationId xmlns:p14="http://schemas.microsoft.com/office/powerpoint/2010/main" val="42078988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547412" y="1695798"/>
            <a:ext cx="20842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Elevene </a:t>
            </a:r>
            <a:r>
              <a:rPr lang="nb-NO" sz="2800" dirty="0">
                <a:solidFill>
                  <a:prstClr val="white"/>
                </a:solidFill>
              </a:rPr>
              <a:t>pleier </a:t>
            </a:r>
            <a:r>
              <a:rPr lang="nb-NO" sz="2800" dirty="0">
                <a:solidFill>
                  <a:prstClr val="white"/>
                </a:solidFill>
              </a:rPr>
              <a:t>å lage et akvarium av </a:t>
            </a:r>
            <a:r>
              <a:rPr lang="nb-NO" sz="2800" dirty="0">
                <a:solidFill>
                  <a:prstClr val="white"/>
                </a:solidFill>
              </a:rPr>
              <a:t>det </a:t>
            </a:r>
            <a:r>
              <a:rPr lang="nb-NO" sz="2800" dirty="0">
                <a:solidFill>
                  <a:prstClr val="white"/>
                </a:solidFill>
              </a:rPr>
              <a:t>de finner i sjøen.</a:t>
            </a:r>
          </a:p>
          <a:p>
            <a:r>
              <a:rPr lang="nb-NO" sz="2800" dirty="0">
                <a:solidFill>
                  <a:prstClr val="white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5608632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059" y="34404"/>
            <a:ext cx="7947211" cy="5263737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766046" y="5446059"/>
            <a:ext cx="8659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>
                <a:solidFill>
                  <a:prstClr val="white"/>
                </a:solidFill>
              </a:rPr>
              <a:t>Nå skal elevene ut å fly! </a:t>
            </a:r>
            <a:endParaRPr lang="nb-NO" sz="3200" dirty="0">
              <a:solidFill>
                <a:prstClr val="white"/>
              </a:solidFill>
            </a:endParaRPr>
          </a:p>
          <a:p>
            <a:pPr algn="ctr"/>
            <a:r>
              <a:rPr lang="nb-NO" sz="3200" dirty="0">
                <a:solidFill>
                  <a:prstClr val="white"/>
                </a:solidFill>
              </a:rPr>
              <a:t>Utdeling </a:t>
            </a:r>
            <a:r>
              <a:rPr lang="nb-NO" sz="3200" dirty="0">
                <a:solidFill>
                  <a:prstClr val="white"/>
                </a:solidFill>
              </a:rPr>
              <a:t>av utstyr til ”</a:t>
            </a:r>
            <a:r>
              <a:rPr lang="nb-NO" sz="3200" dirty="0" err="1">
                <a:solidFill>
                  <a:prstClr val="white"/>
                </a:solidFill>
              </a:rPr>
              <a:t>Drageidspranget</a:t>
            </a:r>
            <a:r>
              <a:rPr lang="nb-NO" sz="32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726453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144000" y="1673313"/>
            <a:ext cx="27028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Her bryter vi grenser! </a:t>
            </a:r>
            <a:endParaRPr lang="nb-NO" sz="2800" dirty="0">
              <a:solidFill>
                <a:prstClr val="white"/>
              </a:solidFill>
            </a:endParaRPr>
          </a:p>
          <a:p>
            <a:r>
              <a:rPr lang="nb-NO" sz="2800" dirty="0">
                <a:solidFill>
                  <a:prstClr val="white"/>
                </a:solidFill>
              </a:rPr>
              <a:t> </a:t>
            </a:r>
          </a:p>
          <a:p>
            <a:r>
              <a:rPr lang="nb-NO" sz="2800" dirty="0">
                <a:solidFill>
                  <a:prstClr val="white"/>
                </a:solidFill>
              </a:rPr>
              <a:t>Norges </a:t>
            </a:r>
            <a:r>
              <a:rPr lang="nb-NO" sz="2800" dirty="0">
                <a:solidFill>
                  <a:prstClr val="white"/>
                </a:solidFill>
              </a:rPr>
              <a:t>kanskje mest spektakulære </a:t>
            </a:r>
            <a:r>
              <a:rPr lang="nb-NO" sz="2800" dirty="0" err="1">
                <a:solidFill>
                  <a:prstClr val="white"/>
                </a:solidFill>
              </a:rPr>
              <a:t>zipline</a:t>
            </a:r>
            <a:r>
              <a:rPr lang="nb-NO" sz="28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081794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305364" y="1371600"/>
            <a:ext cx="27297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Utfordringen her er nemlig at du må løpe ut med slakk vire og håpe på at viren blir stram og holder når du kommer ut i lufta. </a:t>
            </a:r>
          </a:p>
        </p:txBody>
      </p:sp>
    </p:spTree>
    <p:extLst>
      <p:ext uri="{BB962C8B-B14F-4D97-AF65-F5344CB8AC3E}">
        <p14:creationId xmlns:p14="http://schemas.microsoft.com/office/powerpoint/2010/main" val="359366573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44668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480177" y="1911241"/>
            <a:ext cx="22725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Selvfølgelig holder viren! </a:t>
            </a:r>
            <a:endParaRPr lang="nb-NO" sz="2800" dirty="0">
              <a:solidFill>
                <a:prstClr val="white"/>
              </a:solidFill>
            </a:endParaRPr>
          </a:p>
          <a:p>
            <a:endParaRPr lang="nb-NO" sz="2800" dirty="0">
              <a:solidFill>
                <a:prstClr val="white"/>
              </a:solidFill>
            </a:endParaRPr>
          </a:p>
          <a:p>
            <a:r>
              <a:rPr lang="nb-NO" sz="2800" dirty="0">
                <a:solidFill>
                  <a:prstClr val="white"/>
                </a:solidFill>
              </a:rPr>
              <a:t>Som </a:t>
            </a:r>
            <a:r>
              <a:rPr lang="nb-NO" sz="2800" dirty="0">
                <a:solidFill>
                  <a:prstClr val="white"/>
                </a:solidFill>
              </a:rPr>
              <a:t>en fugl  svever man høyt over husene.</a:t>
            </a:r>
          </a:p>
        </p:txBody>
      </p:sp>
    </p:spTree>
    <p:extLst>
      <p:ext uri="{BB962C8B-B14F-4D97-AF65-F5344CB8AC3E}">
        <p14:creationId xmlns:p14="http://schemas.microsoft.com/office/powerpoint/2010/main" val="311967414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34" t="3244" r="9350" b="2912"/>
          <a:stretch/>
        </p:blipFill>
        <p:spPr>
          <a:xfrm>
            <a:off x="-1" y="0"/>
            <a:ext cx="8137951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8901952" y="2622177"/>
            <a:ext cx="22725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Legg merke til skyggen under! </a:t>
            </a:r>
          </a:p>
        </p:txBody>
      </p:sp>
    </p:spTree>
    <p:extLst>
      <p:ext uri="{BB962C8B-B14F-4D97-AF65-F5344CB8AC3E}">
        <p14:creationId xmlns:p14="http://schemas.microsoft.com/office/powerpoint/2010/main" val="390964143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58" t="-1070" r="8422" b="108"/>
          <a:stretch/>
        </p:blipFill>
        <p:spPr>
          <a:xfrm>
            <a:off x="0" y="-94130"/>
            <a:ext cx="9102578" cy="695213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708776" y="645459"/>
            <a:ext cx="1922930" cy="442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10058400" y="2342128"/>
            <a:ext cx="15733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Nå gjelder det å nyte turen</a:t>
            </a:r>
          </a:p>
        </p:txBody>
      </p:sp>
    </p:spTree>
    <p:extLst>
      <p:ext uri="{BB962C8B-B14F-4D97-AF65-F5344CB8AC3E}">
        <p14:creationId xmlns:p14="http://schemas.microsoft.com/office/powerpoint/2010/main" val="91044034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144000" y="1572687"/>
            <a:ext cx="26625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prstClr val="white"/>
                </a:solidFill>
              </a:rPr>
              <a:t>De fleste </a:t>
            </a:r>
            <a:r>
              <a:rPr lang="nb-NO" sz="4000" dirty="0">
                <a:solidFill>
                  <a:prstClr val="white"/>
                </a:solidFill>
              </a:rPr>
              <a:t>av elevene </a:t>
            </a:r>
            <a:r>
              <a:rPr lang="nb-NO" sz="4000" dirty="0">
                <a:solidFill>
                  <a:prstClr val="white"/>
                </a:solidFill>
              </a:rPr>
              <a:t>blir </a:t>
            </a:r>
            <a:r>
              <a:rPr lang="nb-NO" sz="4000" dirty="0">
                <a:solidFill>
                  <a:prstClr val="white"/>
                </a:solidFill>
              </a:rPr>
              <a:t>gode </a:t>
            </a:r>
            <a:r>
              <a:rPr lang="nb-NO" sz="4000" dirty="0">
                <a:solidFill>
                  <a:prstClr val="white"/>
                </a:solidFill>
              </a:rPr>
              <a:t>til å ro.</a:t>
            </a:r>
          </a:p>
        </p:txBody>
      </p:sp>
    </p:spTree>
    <p:extLst>
      <p:ext uri="{BB962C8B-B14F-4D97-AF65-F5344CB8AC3E}">
        <p14:creationId xmlns:p14="http://schemas.microsoft.com/office/powerpoint/2010/main" val="75010201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89" t="222" r="8289" b="313"/>
          <a:stretch/>
        </p:blipFill>
        <p:spPr>
          <a:xfrm>
            <a:off x="0" y="0"/>
            <a:ext cx="9202992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722223" y="1911241"/>
            <a:ext cx="20842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>
                <a:solidFill>
                  <a:prstClr val="white"/>
                </a:solidFill>
              </a:rPr>
              <a:t>Selv om turen går fort, vil øyeblikket sitte godt i minnet etterpå. </a:t>
            </a:r>
            <a:endParaRPr lang="nb-NO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04511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439835" y="1695798"/>
            <a:ext cx="22591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I perioden når det er mørkt  om kveldene setter vi på lyskastere </a:t>
            </a:r>
            <a:r>
              <a:rPr lang="nb-NO" sz="2800" dirty="0">
                <a:solidFill>
                  <a:prstClr val="white"/>
                </a:solidFill>
              </a:rPr>
              <a:t>som lyser opp hele </a:t>
            </a:r>
            <a:r>
              <a:rPr lang="nb-NO" sz="2800" dirty="0">
                <a:solidFill>
                  <a:prstClr val="white"/>
                </a:solidFill>
              </a:rPr>
              <a:t>området.</a:t>
            </a:r>
          </a:p>
        </p:txBody>
      </p:sp>
    </p:spTree>
    <p:extLst>
      <p:ext uri="{BB962C8B-B14F-4D97-AF65-F5344CB8AC3E}">
        <p14:creationId xmlns:p14="http://schemas.microsoft.com/office/powerpoint/2010/main" val="149956604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507069" y="2342128"/>
            <a:ext cx="20170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>
                <a:solidFill>
                  <a:prstClr val="white"/>
                </a:solidFill>
              </a:rPr>
              <a:t>Å padle  i  flomlyset gir en spesiell stemning.</a:t>
            </a:r>
          </a:p>
        </p:txBody>
      </p:sp>
    </p:spTree>
    <p:extLst>
      <p:ext uri="{BB962C8B-B14F-4D97-AF65-F5344CB8AC3E}">
        <p14:creationId xmlns:p14="http://schemas.microsoft.com/office/powerpoint/2010/main" val="94843141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976718" y="2142074"/>
            <a:ext cx="798755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600" dirty="0">
                <a:solidFill>
                  <a:prstClr val="white"/>
                </a:solidFill>
                <a:latin typeface="Arial Black" panose="020B0A04020102020204" pitchFamily="34" charset="0"/>
              </a:rPr>
              <a:t>DAG 3</a:t>
            </a:r>
            <a:endParaRPr lang="nb-NO" sz="16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5867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0"/>
            <a:ext cx="10058400" cy="565785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52500" y="5930153"/>
            <a:ext cx="1028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prstClr val="white"/>
                </a:solidFill>
              </a:rPr>
              <a:t>Et av emnene vi velger dag 3 er trivelig tur hvor vi blant annet ser på </a:t>
            </a:r>
            <a:r>
              <a:rPr lang="nb-NO" dirty="0">
                <a:solidFill>
                  <a:prstClr val="white"/>
                </a:solidFill>
              </a:rPr>
              <a:t>mat </a:t>
            </a:r>
            <a:r>
              <a:rPr lang="nb-NO" dirty="0">
                <a:solidFill>
                  <a:prstClr val="white"/>
                </a:solidFill>
              </a:rPr>
              <a:t>og urteplanter.</a:t>
            </a:r>
          </a:p>
        </p:txBody>
      </p:sp>
    </p:spTree>
    <p:extLst>
      <p:ext uri="{BB962C8B-B14F-4D97-AF65-F5344CB8AC3E}">
        <p14:creationId xmlns:p14="http://schemas.microsoft.com/office/powerpoint/2010/main" val="43740589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7409328" y="2397948"/>
            <a:ext cx="27969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prstClr val="white"/>
                </a:solidFill>
              </a:rPr>
              <a:t>Tidlig </a:t>
            </a:r>
            <a:r>
              <a:rPr lang="nb-NO" sz="3200" dirty="0">
                <a:solidFill>
                  <a:prstClr val="white"/>
                </a:solidFill>
              </a:rPr>
              <a:t>på våren smaker vi på bjørkesaft.</a:t>
            </a:r>
          </a:p>
        </p:txBody>
      </p:sp>
    </p:spTree>
    <p:extLst>
      <p:ext uri="{BB962C8B-B14F-4D97-AF65-F5344CB8AC3E}">
        <p14:creationId xmlns:p14="http://schemas.microsoft.com/office/powerpoint/2010/main" val="296541433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94129"/>
            <a:ext cx="10058400" cy="565785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066800" y="6010835"/>
            <a:ext cx="1005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>
                <a:solidFill>
                  <a:prstClr val="white"/>
                </a:solidFill>
              </a:rPr>
              <a:t>Trivelig tur er lagt opp med en god del stopp underveis.</a:t>
            </a:r>
          </a:p>
        </p:txBody>
      </p:sp>
    </p:spTree>
    <p:extLst>
      <p:ext uri="{BB962C8B-B14F-4D97-AF65-F5344CB8AC3E}">
        <p14:creationId xmlns:p14="http://schemas.microsoft.com/office/powerpoint/2010/main" val="202568872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735671" y="2090172"/>
            <a:ext cx="16943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Vi stopper </a:t>
            </a:r>
            <a:r>
              <a:rPr lang="nb-NO" sz="2800" dirty="0">
                <a:solidFill>
                  <a:prstClr val="white"/>
                </a:solidFill>
              </a:rPr>
              <a:t>gjerne for å se på planter </a:t>
            </a:r>
            <a:r>
              <a:rPr lang="nb-NO" sz="2800" dirty="0" err="1">
                <a:solidFill>
                  <a:prstClr val="white"/>
                </a:solidFill>
              </a:rPr>
              <a:t>o.s.v</a:t>
            </a:r>
            <a:r>
              <a:rPr lang="nb-NO" sz="28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020285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507070" y="2581835"/>
            <a:ext cx="21246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Sjøen har laget flotte jettegryter</a:t>
            </a:r>
          </a:p>
        </p:txBody>
      </p:sp>
    </p:spTree>
    <p:extLst>
      <p:ext uri="{BB962C8B-B14F-4D97-AF65-F5344CB8AC3E}">
        <p14:creationId xmlns:p14="http://schemas.microsoft.com/office/powerpoint/2010/main" val="44206392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678" y="0"/>
            <a:ext cx="8766643" cy="4921624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235573" y="5392271"/>
            <a:ext cx="772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De modige vil kanskje prøve å smake på maurpiss.</a:t>
            </a:r>
          </a:p>
        </p:txBody>
      </p:sp>
    </p:spTree>
    <p:extLst>
      <p:ext uri="{BB962C8B-B14F-4D97-AF65-F5344CB8AC3E}">
        <p14:creationId xmlns:p14="http://schemas.microsoft.com/office/powerpoint/2010/main" val="168803988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826" y="161364"/>
            <a:ext cx="7976347" cy="5317565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580028" y="5478929"/>
            <a:ext cx="9031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De får etter hvert full kontroll på </a:t>
            </a:r>
            <a:r>
              <a:rPr lang="nb-NO" sz="2400" dirty="0">
                <a:solidFill>
                  <a:prstClr val="white"/>
                </a:solidFill>
              </a:rPr>
              <a:t>båtene.  De </a:t>
            </a:r>
            <a:r>
              <a:rPr lang="nb-NO" sz="2400" dirty="0">
                <a:solidFill>
                  <a:prstClr val="white"/>
                </a:solidFill>
              </a:rPr>
              <a:t>kan bruke båtene </a:t>
            </a:r>
            <a:r>
              <a:rPr lang="nb-NO" sz="2400" dirty="0">
                <a:solidFill>
                  <a:prstClr val="white"/>
                </a:solidFill>
              </a:rPr>
              <a:t>til </a:t>
            </a:r>
            <a:r>
              <a:rPr lang="nb-NO" sz="2400" dirty="0">
                <a:solidFill>
                  <a:prstClr val="white"/>
                </a:solidFill>
              </a:rPr>
              <a:t>å fiske og å studere livet i sjøen med vannkikkerter.</a:t>
            </a:r>
          </a:p>
        </p:txBody>
      </p:sp>
    </p:spTree>
    <p:extLst>
      <p:ext uri="{BB962C8B-B14F-4D97-AF65-F5344CB8AC3E}">
        <p14:creationId xmlns:p14="http://schemas.microsoft.com/office/powerpoint/2010/main" val="159476193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9238130" y="2090172"/>
            <a:ext cx="25639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Trivelig </a:t>
            </a:r>
            <a:r>
              <a:rPr lang="nb-NO" sz="2800" dirty="0">
                <a:solidFill>
                  <a:prstClr val="white"/>
                </a:solidFill>
              </a:rPr>
              <a:t>tur </a:t>
            </a:r>
            <a:r>
              <a:rPr lang="nb-NO" sz="2800" dirty="0">
                <a:solidFill>
                  <a:prstClr val="white"/>
                </a:solidFill>
              </a:rPr>
              <a:t>avsluttes som </a:t>
            </a:r>
            <a:r>
              <a:rPr lang="nb-NO" sz="2800" dirty="0">
                <a:solidFill>
                  <a:prstClr val="white"/>
                </a:solidFill>
              </a:rPr>
              <a:t>regel </a:t>
            </a:r>
            <a:r>
              <a:rPr lang="nb-NO" sz="2800" dirty="0">
                <a:solidFill>
                  <a:prstClr val="white"/>
                </a:solidFill>
              </a:rPr>
              <a:t>med </a:t>
            </a:r>
            <a:r>
              <a:rPr lang="nb-NO" sz="2800" dirty="0">
                <a:solidFill>
                  <a:prstClr val="white"/>
                </a:solidFill>
              </a:rPr>
              <a:t>å </a:t>
            </a:r>
            <a:r>
              <a:rPr lang="nb-NO" sz="2800" dirty="0">
                <a:solidFill>
                  <a:prstClr val="white"/>
                </a:solidFill>
              </a:rPr>
              <a:t>steke pinnbrøddeig på bål</a:t>
            </a:r>
            <a:endParaRPr lang="nb-NO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8109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412942" y="834023"/>
            <a:ext cx="23935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Roing og padling er vårt mest populære emne. </a:t>
            </a:r>
            <a:endParaRPr lang="nb-NO" sz="2400" dirty="0">
              <a:solidFill>
                <a:prstClr val="white"/>
              </a:solidFill>
            </a:endParaRPr>
          </a:p>
          <a:p>
            <a:r>
              <a:rPr lang="nb-NO" sz="2400" dirty="0">
                <a:solidFill>
                  <a:prstClr val="white"/>
                </a:solidFill>
              </a:rPr>
              <a:t>De </a:t>
            </a:r>
            <a:r>
              <a:rPr lang="nb-NO" sz="2400" dirty="0">
                <a:solidFill>
                  <a:prstClr val="white"/>
                </a:solidFill>
              </a:rPr>
              <a:t>som velger roing og padling starter gjerne med å gå en liten tur bort til </a:t>
            </a:r>
            <a:r>
              <a:rPr lang="nb-NO" sz="2400" dirty="0" err="1">
                <a:solidFill>
                  <a:prstClr val="white"/>
                </a:solidFill>
              </a:rPr>
              <a:t>steinalderhula</a:t>
            </a:r>
            <a:r>
              <a:rPr lang="nb-NO" sz="2400" dirty="0">
                <a:solidFill>
                  <a:prstClr val="white"/>
                </a:solidFill>
              </a:rPr>
              <a:t> som ligger </a:t>
            </a:r>
            <a:r>
              <a:rPr lang="nb-NO" sz="2400" dirty="0">
                <a:solidFill>
                  <a:prstClr val="white"/>
                </a:solidFill>
              </a:rPr>
              <a:t>i kort </a:t>
            </a:r>
            <a:r>
              <a:rPr lang="nb-NO" sz="2400" dirty="0">
                <a:solidFill>
                  <a:prstClr val="white"/>
                </a:solidFill>
              </a:rPr>
              <a:t>avstand fra Drageid.</a:t>
            </a:r>
          </a:p>
        </p:txBody>
      </p:sp>
    </p:spTree>
    <p:extLst>
      <p:ext uri="{BB962C8B-B14F-4D97-AF65-F5344CB8AC3E}">
        <p14:creationId xmlns:p14="http://schemas.microsoft.com/office/powerpoint/2010/main" val="379999307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235" y="0"/>
            <a:ext cx="10058400" cy="4578306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283759" y="5217459"/>
            <a:ext cx="762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Deretter går vi ned </a:t>
            </a:r>
            <a:r>
              <a:rPr lang="nb-NO" sz="2800" dirty="0">
                <a:solidFill>
                  <a:prstClr val="white"/>
                </a:solidFill>
              </a:rPr>
              <a:t>til </a:t>
            </a:r>
            <a:r>
              <a:rPr lang="nb-NO" sz="2800" dirty="0">
                <a:solidFill>
                  <a:prstClr val="white"/>
                </a:solidFill>
              </a:rPr>
              <a:t>smykkesteinstranda!</a:t>
            </a:r>
          </a:p>
        </p:txBody>
      </p:sp>
    </p:spTree>
    <p:extLst>
      <p:ext uri="{BB962C8B-B14F-4D97-AF65-F5344CB8AC3E}">
        <p14:creationId xmlns:p14="http://schemas.microsoft.com/office/powerpoint/2010/main" val="286052203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493622" y="1695798"/>
            <a:ext cx="26983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Her finner vi en </a:t>
            </a:r>
            <a:r>
              <a:rPr lang="nb-NO" sz="2800" dirty="0">
                <a:solidFill>
                  <a:prstClr val="white"/>
                </a:solidFill>
              </a:rPr>
              <a:t>rullesteinfjære </a:t>
            </a:r>
            <a:r>
              <a:rPr lang="nb-NO" sz="2800" dirty="0">
                <a:solidFill>
                  <a:prstClr val="white"/>
                </a:solidFill>
              </a:rPr>
              <a:t>med fantastiske  fine steiner som </a:t>
            </a:r>
            <a:r>
              <a:rPr lang="nb-NO" sz="2800" dirty="0">
                <a:solidFill>
                  <a:prstClr val="white"/>
                </a:solidFill>
              </a:rPr>
              <a:t>ofte brukes </a:t>
            </a:r>
            <a:r>
              <a:rPr lang="nb-NO" sz="2800" dirty="0">
                <a:solidFill>
                  <a:prstClr val="white"/>
                </a:solidFill>
              </a:rPr>
              <a:t>til kunst.</a:t>
            </a:r>
          </a:p>
        </p:txBody>
      </p:sp>
    </p:spTree>
    <p:extLst>
      <p:ext uri="{BB962C8B-B14F-4D97-AF65-F5344CB8AC3E}">
        <p14:creationId xmlns:p14="http://schemas.microsoft.com/office/powerpoint/2010/main" val="330894821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329" y="0"/>
            <a:ext cx="9103660" cy="5110827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385047" y="5244353"/>
            <a:ext cx="9412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prstClr val="white"/>
                </a:solidFill>
              </a:rPr>
              <a:t>Etter hvert kommer vi tilbake til Drageid </a:t>
            </a:r>
            <a:endParaRPr lang="nb-NO" sz="2800" dirty="0">
              <a:solidFill>
                <a:prstClr val="white"/>
              </a:solidFill>
            </a:endParaRPr>
          </a:p>
          <a:p>
            <a:pPr algn="ctr"/>
            <a:r>
              <a:rPr lang="nb-NO" sz="2800" dirty="0">
                <a:solidFill>
                  <a:prstClr val="white"/>
                </a:solidFill>
              </a:rPr>
              <a:t>hvor </a:t>
            </a:r>
            <a:r>
              <a:rPr lang="nb-NO" sz="2800" dirty="0">
                <a:solidFill>
                  <a:prstClr val="white"/>
                </a:solidFill>
              </a:rPr>
              <a:t>vi kan ro og padle</a:t>
            </a:r>
            <a:r>
              <a:rPr lang="nb-NO" sz="28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980842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0287000" y="1911241"/>
            <a:ext cx="19229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Mange har nå blitt betydelig bedre som padlere.</a:t>
            </a:r>
          </a:p>
        </p:txBody>
      </p:sp>
    </p:spTree>
    <p:extLst>
      <p:ext uri="{BB962C8B-B14F-4D97-AF65-F5344CB8AC3E}">
        <p14:creationId xmlns:p14="http://schemas.microsoft.com/office/powerpoint/2010/main" val="354870080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76" y="0"/>
            <a:ext cx="10529047" cy="543261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89161" y="5688106"/>
            <a:ext cx="10813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prstClr val="white"/>
                </a:solidFill>
              </a:rPr>
              <a:t>Klatring og </a:t>
            </a:r>
            <a:r>
              <a:rPr lang="nb-NO" sz="2800" dirty="0" err="1">
                <a:solidFill>
                  <a:prstClr val="white"/>
                </a:solidFill>
              </a:rPr>
              <a:t>grotting</a:t>
            </a:r>
            <a:r>
              <a:rPr lang="nb-NO" sz="2800" dirty="0">
                <a:solidFill>
                  <a:prstClr val="white"/>
                </a:solidFill>
              </a:rPr>
              <a:t> er  populære aktiviteter for de som vil ha mer action.</a:t>
            </a:r>
          </a:p>
        </p:txBody>
      </p:sp>
    </p:spTree>
    <p:extLst>
      <p:ext uri="{BB962C8B-B14F-4D97-AF65-F5344CB8AC3E}">
        <p14:creationId xmlns:p14="http://schemas.microsoft.com/office/powerpoint/2010/main" val="188750836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0"/>
            <a:ext cx="10058400" cy="565784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532529" y="5943600"/>
            <a:ext cx="7126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>
                <a:solidFill>
                  <a:prstClr val="white"/>
                </a:solidFill>
              </a:rPr>
              <a:t>Dette emnet  er mer fysisk krevende.</a:t>
            </a:r>
            <a:endParaRPr lang="nb-NO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1572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0"/>
            <a:ext cx="10058400" cy="565784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611405" y="5862918"/>
            <a:ext cx="896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prstClr val="white"/>
                </a:solidFill>
              </a:rPr>
              <a:t>Her presser vi grenser hele tiden! </a:t>
            </a:r>
          </a:p>
        </p:txBody>
      </p:sp>
    </p:spTree>
    <p:extLst>
      <p:ext uri="{BB962C8B-B14F-4D97-AF65-F5344CB8AC3E}">
        <p14:creationId xmlns:p14="http://schemas.microsoft.com/office/powerpoint/2010/main" val="1010848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405282" y="2151727"/>
            <a:ext cx="37875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prstClr val="white"/>
                </a:solidFill>
              </a:rPr>
              <a:t>Ikke minst blir de fleste presset hardt under </a:t>
            </a:r>
            <a:r>
              <a:rPr lang="nb-NO" sz="3200" dirty="0" err="1">
                <a:solidFill>
                  <a:prstClr val="white"/>
                </a:solidFill>
              </a:rPr>
              <a:t>rappeleringen</a:t>
            </a:r>
            <a:r>
              <a:rPr lang="nb-NO" sz="3200" dirty="0">
                <a:solidFill>
                  <a:prstClr val="white"/>
                </a:solidFill>
              </a:rPr>
              <a:t> </a:t>
            </a:r>
          </a:p>
          <a:p>
            <a:r>
              <a:rPr lang="nb-NO" sz="3200" dirty="0">
                <a:solidFill>
                  <a:prstClr val="white"/>
                </a:solidFill>
              </a:rPr>
              <a:t>(</a:t>
            </a:r>
            <a:r>
              <a:rPr lang="nb-NO" sz="3200" dirty="0" err="1">
                <a:solidFill>
                  <a:prstClr val="white"/>
                </a:solidFill>
              </a:rPr>
              <a:t>nedfiringen</a:t>
            </a:r>
            <a:r>
              <a:rPr lang="nb-NO" sz="3200" dirty="0">
                <a:solidFill>
                  <a:prstClr val="white"/>
                </a:solidFill>
              </a:rPr>
              <a:t>)</a:t>
            </a:r>
            <a:endParaRPr lang="nb-NO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5609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345706" y="957134"/>
            <a:ext cx="25011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>
                <a:solidFill>
                  <a:prstClr val="white"/>
                </a:solidFill>
              </a:rPr>
              <a:t>Når elevene har  begynt å beherske båt, går vi over til kajakk. </a:t>
            </a:r>
          </a:p>
        </p:txBody>
      </p:sp>
    </p:spTree>
    <p:extLst>
      <p:ext uri="{BB962C8B-B14F-4D97-AF65-F5344CB8AC3E}">
        <p14:creationId xmlns:p14="http://schemas.microsoft.com/office/powerpoint/2010/main" val="405565769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01902" y="1501902"/>
            <a:ext cx="6857999" cy="3854196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723530" y="1859339"/>
            <a:ext cx="28911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600">
                <a:solidFill>
                  <a:prstClr val="white"/>
                </a:solidFill>
              </a:rPr>
              <a:t>Høyt og luftig.</a:t>
            </a:r>
            <a:endParaRPr lang="nb-NO" sz="6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804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938682" y="2568877"/>
            <a:ext cx="3523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prstClr val="white"/>
                </a:solidFill>
              </a:rPr>
              <a:t>Men i flotte omgivelser! </a:t>
            </a:r>
          </a:p>
        </p:txBody>
      </p:sp>
    </p:spTree>
    <p:extLst>
      <p:ext uri="{BB962C8B-B14F-4D97-AF65-F5344CB8AC3E}">
        <p14:creationId xmlns:p14="http://schemas.microsoft.com/office/powerpoint/2010/main" val="147751920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936377" y="2142074"/>
            <a:ext cx="76513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600" dirty="0">
                <a:solidFill>
                  <a:prstClr val="white"/>
                </a:solidFill>
                <a:latin typeface="Arial Black" panose="020B0A04020102020204" pitchFamily="34" charset="0"/>
              </a:rPr>
              <a:t>DAG 4</a:t>
            </a:r>
            <a:endParaRPr lang="nb-NO" sz="16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1785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0"/>
            <a:ext cx="10058400" cy="565784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066800" y="5782235"/>
            <a:ext cx="10215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prstClr val="white"/>
                </a:solidFill>
              </a:rPr>
              <a:t>Dag 4  blir vi kjørt med buss til Sætervik hvor vi går gruppevis på tur. Her skal vi praktisere mye om det vi har lært om samarbeid i løpet at oppholdet. Vi kårer også beste gruppe på denne turen.</a:t>
            </a:r>
          </a:p>
        </p:txBody>
      </p:sp>
    </p:spTree>
    <p:extLst>
      <p:ext uri="{BB962C8B-B14F-4D97-AF65-F5344CB8AC3E}">
        <p14:creationId xmlns:p14="http://schemas.microsoft.com/office/powerpoint/2010/main" val="43608507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0"/>
            <a:ext cx="10058400" cy="565784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149288" y="5997388"/>
            <a:ext cx="7893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Vi går oppover noe som kalles for </a:t>
            </a:r>
            <a:r>
              <a:rPr lang="nb-NO" sz="2400" dirty="0" err="1">
                <a:solidFill>
                  <a:prstClr val="white"/>
                </a:solidFill>
              </a:rPr>
              <a:t>Nesvågklubben</a:t>
            </a:r>
            <a:r>
              <a:rPr lang="nb-NO" sz="2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72070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412942" y="1871481"/>
            <a:ext cx="22994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Her er det </a:t>
            </a:r>
            <a:r>
              <a:rPr lang="nb-NO" sz="2800" dirty="0">
                <a:solidFill>
                  <a:prstClr val="white"/>
                </a:solidFill>
              </a:rPr>
              <a:t>panorama-utsikt </a:t>
            </a:r>
            <a:r>
              <a:rPr lang="nb-NO" sz="2800" dirty="0">
                <a:solidFill>
                  <a:prstClr val="white"/>
                </a:solidFill>
              </a:rPr>
              <a:t>over  havstykket Folla</a:t>
            </a:r>
            <a:r>
              <a:rPr lang="nb-NO" sz="2800" dirty="0">
                <a:solidFill>
                  <a:prstClr val="white"/>
                </a:solidFill>
              </a:rPr>
              <a:t>.</a:t>
            </a:r>
          </a:p>
          <a:p>
            <a:r>
              <a:rPr lang="nb-NO" sz="2800" dirty="0">
                <a:solidFill>
                  <a:prstClr val="white"/>
                </a:solidFill>
              </a:rPr>
              <a:t>Buholmråsa fyr i bakgrunn.</a:t>
            </a:r>
            <a:endParaRPr lang="nb-NO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9284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9179859" y="1196788"/>
            <a:ext cx="30121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Vi </a:t>
            </a:r>
            <a:r>
              <a:rPr lang="nb-NO" sz="2800" dirty="0">
                <a:solidFill>
                  <a:prstClr val="white"/>
                </a:solidFill>
              </a:rPr>
              <a:t>får innblikk i </a:t>
            </a:r>
            <a:r>
              <a:rPr lang="nb-NO" sz="2800" dirty="0">
                <a:solidFill>
                  <a:prstClr val="white"/>
                </a:solidFill>
              </a:rPr>
              <a:t>lokal-befolkningens </a:t>
            </a:r>
            <a:r>
              <a:rPr lang="nb-NO" sz="2800" dirty="0">
                <a:solidFill>
                  <a:prstClr val="white"/>
                </a:solidFill>
              </a:rPr>
              <a:t>nokså dramatiske  historie. Her har de levd med storhavet som nærmeste nabo og arbeidsplass på godt og vondt.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2817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9412940" y="2188240"/>
            <a:ext cx="23935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prstClr val="white"/>
                </a:solidFill>
              </a:rPr>
              <a:t>Etter lunsj  forbereder vi oss på en </a:t>
            </a:r>
            <a:r>
              <a:rPr lang="nb-NO" sz="3200" dirty="0">
                <a:solidFill>
                  <a:prstClr val="white"/>
                </a:solidFill>
              </a:rPr>
              <a:t>klassiker</a:t>
            </a:r>
            <a:endParaRPr lang="nb-NO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47944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7" t="4040"/>
          <a:stretch/>
        </p:blipFill>
        <p:spPr>
          <a:xfrm>
            <a:off x="1134035" y="0"/>
            <a:ext cx="9923929" cy="542925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069041" y="5429250"/>
            <a:ext cx="10172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 err="1">
                <a:solidFill>
                  <a:prstClr val="white"/>
                </a:solidFill>
              </a:rPr>
              <a:t>Drageidmarsjen</a:t>
            </a:r>
            <a:r>
              <a:rPr lang="nb-NO" sz="2800" dirty="0">
                <a:solidFill>
                  <a:prstClr val="white"/>
                </a:solidFill>
              </a:rPr>
              <a:t> eller </a:t>
            </a:r>
            <a:r>
              <a:rPr lang="nb-NO" sz="2800" dirty="0">
                <a:solidFill>
                  <a:prstClr val="white"/>
                </a:solidFill>
              </a:rPr>
              <a:t>Dødsmarsjen </a:t>
            </a:r>
            <a:r>
              <a:rPr lang="nb-NO" sz="2800" dirty="0">
                <a:solidFill>
                  <a:prstClr val="white"/>
                </a:solidFill>
              </a:rPr>
              <a:t>som noen </a:t>
            </a:r>
            <a:r>
              <a:rPr lang="nb-NO" sz="2800" dirty="0">
                <a:solidFill>
                  <a:prstClr val="white"/>
                </a:solidFill>
              </a:rPr>
              <a:t>kaller den! På tross av </a:t>
            </a:r>
            <a:r>
              <a:rPr lang="nb-NO" sz="2800" dirty="0">
                <a:solidFill>
                  <a:prstClr val="white"/>
                </a:solidFill>
              </a:rPr>
              <a:t>litt tøft vær ser dere at innsatsviljen er på topp</a:t>
            </a:r>
            <a:r>
              <a:rPr lang="nb-NO" sz="2800" dirty="0">
                <a:solidFill>
                  <a:prstClr val="white"/>
                </a:solidFill>
              </a:rPr>
              <a:t>!</a:t>
            </a:r>
            <a:endParaRPr lang="nb-NO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6489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181100" y="1064856"/>
            <a:ext cx="98297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prstClr val="white"/>
                </a:solidFill>
              </a:rPr>
              <a:t>Her viser elevene at de har skjønt det med å tenke positiv under utfordringer. Og det gjør de med skikkelig </a:t>
            </a:r>
            <a:r>
              <a:rPr lang="nb-NO" sz="3200" dirty="0">
                <a:solidFill>
                  <a:prstClr val="white"/>
                </a:solidFill>
              </a:rPr>
              <a:t>innsats! </a:t>
            </a:r>
          </a:p>
          <a:p>
            <a:endParaRPr lang="nb-NO" sz="3200" dirty="0">
              <a:solidFill>
                <a:prstClr val="white"/>
              </a:solidFill>
            </a:endParaRPr>
          </a:p>
          <a:p>
            <a:r>
              <a:rPr lang="nb-NO" sz="3200" dirty="0">
                <a:solidFill>
                  <a:prstClr val="white"/>
                </a:solidFill>
              </a:rPr>
              <a:t>Innsatsviljen elever viser under gjennomføringen av </a:t>
            </a:r>
            <a:r>
              <a:rPr lang="nb-NO" sz="3200" dirty="0" err="1">
                <a:solidFill>
                  <a:prstClr val="white"/>
                </a:solidFill>
              </a:rPr>
              <a:t>Drageidmarsjen</a:t>
            </a:r>
            <a:r>
              <a:rPr lang="nb-NO" sz="3200" dirty="0">
                <a:solidFill>
                  <a:prstClr val="white"/>
                </a:solidFill>
              </a:rPr>
              <a:t> viser at vi lykkes med vårt opplegg på Drageid. </a:t>
            </a:r>
            <a:endParaRPr lang="nb-NO" sz="3200" dirty="0">
              <a:solidFill>
                <a:prstClr val="white"/>
              </a:solidFill>
            </a:endParaRPr>
          </a:p>
          <a:p>
            <a:r>
              <a:rPr lang="nb-NO" sz="3200" dirty="0">
                <a:solidFill>
                  <a:prstClr val="white"/>
                </a:solidFill>
              </a:rPr>
              <a:t>Nemlig </a:t>
            </a:r>
            <a:r>
              <a:rPr lang="nb-NO" sz="3200" dirty="0">
                <a:solidFill>
                  <a:prstClr val="white"/>
                </a:solidFill>
              </a:rPr>
              <a:t>å bryter grenser og til fulle få fram sitt beste potensiale! </a:t>
            </a:r>
          </a:p>
          <a:p>
            <a:r>
              <a:rPr lang="nb-NO" dirty="0">
                <a:solidFill>
                  <a:prstClr val="white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0212268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139517" y="1997839"/>
            <a:ext cx="30524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prstClr val="white"/>
                </a:solidFill>
              </a:rPr>
              <a:t>Kajakk </a:t>
            </a:r>
            <a:r>
              <a:rPr lang="nb-NO" sz="3600" dirty="0">
                <a:solidFill>
                  <a:prstClr val="white"/>
                </a:solidFill>
              </a:rPr>
              <a:t>er </a:t>
            </a:r>
            <a:r>
              <a:rPr lang="nb-NO" sz="3600" dirty="0">
                <a:solidFill>
                  <a:prstClr val="white"/>
                </a:solidFill>
              </a:rPr>
              <a:t>veldig </a:t>
            </a:r>
            <a:r>
              <a:rPr lang="nb-NO" sz="3600" dirty="0">
                <a:solidFill>
                  <a:prstClr val="white"/>
                </a:solidFill>
              </a:rPr>
              <a:t>populært blant elevene.</a:t>
            </a:r>
          </a:p>
        </p:txBody>
      </p:sp>
    </p:spTree>
    <p:extLst>
      <p:ext uri="{BB962C8B-B14F-4D97-AF65-F5344CB8AC3E}">
        <p14:creationId xmlns:p14="http://schemas.microsoft.com/office/powerpoint/2010/main" val="3995237040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4610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174376" y="2188240"/>
            <a:ext cx="9843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err="1">
                <a:solidFill>
                  <a:prstClr val="white"/>
                </a:solidFill>
              </a:rPr>
              <a:t>Drageidmarsjen</a:t>
            </a:r>
            <a:r>
              <a:rPr lang="nb-NO" sz="3200" dirty="0">
                <a:solidFill>
                  <a:prstClr val="white"/>
                </a:solidFill>
              </a:rPr>
              <a:t> </a:t>
            </a:r>
            <a:r>
              <a:rPr lang="nb-NO" sz="3200" dirty="0">
                <a:solidFill>
                  <a:prstClr val="white"/>
                </a:solidFill>
              </a:rPr>
              <a:t>har blitt </a:t>
            </a:r>
            <a:r>
              <a:rPr lang="nb-NO" sz="3200" dirty="0">
                <a:solidFill>
                  <a:prstClr val="white"/>
                </a:solidFill>
              </a:rPr>
              <a:t>et statussymbol </a:t>
            </a:r>
            <a:r>
              <a:rPr lang="nb-NO" sz="3200" dirty="0">
                <a:solidFill>
                  <a:prstClr val="white"/>
                </a:solidFill>
              </a:rPr>
              <a:t>for de fleste elever som </a:t>
            </a:r>
            <a:r>
              <a:rPr lang="nb-NO" sz="3200" dirty="0">
                <a:solidFill>
                  <a:prstClr val="white"/>
                </a:solidFill>
              </a:rPr>
              <a:t>her.  De </a:t>
            </a:r>
            <a:r>
              <a:rPr lang="nb-NO" sz="3200" dirty="0">
                <a:solidFill>
                  <a:prstClr val="white"/>
                </a:solidFill>
              </a:rPr>
              <a:t>konkurrerer </a:t>
            </a:r>
            <a:r>
              <a:rPr lang="nb-NO" sz="3200" dirty="0">
                <a:solidFill>
                  <a:prstClr val="white"/>
                </a:solidFill>
              </a:rPr>
              <a:t>gjerne med </a:t>
            </a:r>
            <a:r>
              <a:rPr lang="nb-NO" sz="3200" dirty="0">
                <a:solidFill>
                  <a:prstClr val="white"/>
                </a:solidFill>
              </a:rPr>
              <a:t>kamerater som går på andre </a:t>
            </a:r>
            <a:r>
              <a:rPr lang="nb-NO" sz="3200" dirty="0">
                <a:solidFill>
                  <a:prstClr val="white"/>
                </a:solidFill>
              </a:rPr>
              <a:t>skoler, </a:t>
            </a:r>
            <a:r>
              <a:rPr lang="nb-NO" sz="3200" dirty="0">
                <a:solidFill>
                  <a:prstClr val="white"/>
                </a:solidFill>
              </a:rPr>
              <a:t>og ikke minst konkurrerer de med søsken som har vært her tidligere.</a:t>
            </a:r>
          </a:p>
        </p:txBody>
      </p:sp>
    </p:spTree>
    <p:extLst>
      <p:ext uri="{BB962C8B-B14F-4D97-AF65-F5344CB8AC3E}">
        <p14:creationId xmlns:p14="http://schemas.microsoft.com/office/powerpoint/2010/main" val="84639615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631576" y="1438835"/>
            <a:ext cx="89288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Viktigst er nok at her jobber hver enkelt elev ut i fra seg selv! </a:t>
            </a:r>
            <a:endParaRPr lang="nb-NO" sz="2800" dirty="0">
              <a:solidFill>
                <a:prstClr val="white"/>
              </a:solidFill>
            </a:endParaRPr>
          </a:p>
          <a:p>
            <a:endParaRPr lang="nb-NO" sz="2800" dirty="0">
              <a:solidFill>
                <a:prstClr val="white"/>
              </a:solidFill>
            </a:endParaRPr>
          </a:p>
          <a:p>
            <a:r>
              <a:rPr lang="nb-NO" sz="2800" dirty="0">
                <a:solidFill>
                  <a:prstClr val="white"/>
                </a:solidFill>
              </a:rPr>
              <a:t>Kanskje </a:t>
            </a:r>
            <a:r>
              <a:rPr lang="nb-NO" sz="2800" dirty="0">
                <a:solidFill>
                  <a:prstClr val="white"/>
                </a:solidFill>
              </a:rPr>
              <a:t>har de som kommer inn sist gjort størst innsats i forhold til sitt utgangspunkt! </a:t>
            </a:r>
            <a:endParaRPr lang="nb-NO" sz="2800" dirty="0">
              <a:solidFill>
                <a:prstClr val="white"/>
              </a:solidFill>
            </a:endParaRPr>
          </a:p>
          <a:p>
            <a:endParaRPr lang="nb-NO" sz="2800" dirty="0">
              <a:solidFill>
                <a:prstClr val="white"/>
              </a:solidFill>
            </a:endParaRPr>
          </a:p>
          <a:p>
            <a:r>
              <a:rPr lang="nb-NO" sz="2800" dirty="0">
                <a:solidFill>
                  <a:prstClr val="white"/>
                </a:solidFill>
              </a:rPr>
              <a:t>Vi blir ofte imponert </a:t>
            </a:r>
            <a:r>
              <a:rPr lang="nb-NO" sz="2800" dirty="0">
                <a:solidFill>
                  <a:prstClr val="white"/>
                </a:solidFill>
              </a:rPr>
              <a:t>over innsatsviljen til elevene. Mange ganger har </a:t>
            </a:r>
            <a:r>
              <a:rPr lang="nb-NO" sz="2800" dirty="0">
                <a:solidFill>
                  <a:prstClr val="white"/>
                </a:solidFill>
              </a:rPr>
              <a:t>elever, </a:t>
            </a:r>
            <a:r>
              <a:rPr lang="nb-NO" sz="2800" dirty="0">
                <a:solidFill>
                  <a:prstClr val="white"/>
                </a:solidFill>
              </a:rPr>
              <a:t>som de voksne ikke trodde skulle klare hele </a:t>
            </a:r>
            <a:r>
              <a:rPr lang="nb-NO" sz="2800" dirty="0">
                <a:solidFill>
                  <a:prstClr val="white"/>
                </a:solidFill>
              </a:rPr>
              <a:t>turen, </a:t>
            </a:r>
            <a:r>
              <a:rPr lang="nb-NO" sz="2800" dirty="0">
                <a:solidFill>
                  <a:prstClr val="white"/>
                </a:solidFill>
              </a:rPr>
              <a:t>gjort spådommene til skamme</a:t>
            </a:r>
          </a:p>
        </p:txBody>
      </p:sp>
    </p:spTree>
    <p:extLst>
      <p:ext uri="{BB962C8B-B14F-4D97-AF65-F5344CB8AC3E}">
        <p14:creationId xmlns:p14="http://schemas.microsoft.com/office/powerpoint/2010/main" val="359125301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144000" y="1210236"/>
            <a:ext cx="28911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Denne eleven har som mange andre trent før han kom til Drageid nettopp for å gjøre det best mulig under </a:t>
            </a:r>
            <a:r>
              <a:rPr lang="nb-NO" sz="2400" dirty="0" err="1">
                <a:solidFill>
                  <a:prstClr val="white"/>
                </a:solidFill>
              </a:rPr>
              <a:t>Drageidmarsjen</a:t>
            </a:r>
            <a:r>
              <a:rPr lang="nb-NO" sz="2400" dirty="0">
                <a:solidFill>
                  <a:prstClr val="white"/>
                </a:solidFill>
              </a:rPr>
              <a:t>. </a:t>
            </a:r>
            <a:endParaRPr lang="nb-NO" sz="2400" dirty="0">
              <a:solidFill>
                <a:prstClr val="white"/>
              </a:solidFill>
            </a:endParaRPr>
          </a:p>
          <a:p>
            <a:endParaRPr lang="nb-NO" sz="2400" dirty="0">
              <a:solidFill>
                <a:prstClr val="white"/>
              </a:solidFill>
            </a:endParaRPr>
          </a:p>
          <a:p>
            <a:r>
              <a:rPr lang="nb-NO" sz="2400" dirty="0">
                <a:solidFill>
                  <a:prstClr val="white"/>
                </a:solidFill>
              </a:rPr>
              <a:t>Mange </a:t>
            </a:r>
            <a:r>
              <a:rPr lang="nb-NO" sz="2400" dirty="0">
                <a:solidFill>
                  <a:prstClr val="white"/>
                </a:solidFill>
              </a:rPr>
              <a:t>funksjonsfriske ville faktisk ha  problem med å henge på her!</a:t>
            </a:r>
          </a:p>
        </p:txBody>
      </p:sp>
    </p:spTree>
    <p:extLst>
      <p:ext uri="{BB962C8B-B14F-4D97-AF65-F5344CB8AC3E}">
        <p14:creationId xmlns:p14="http://schemas.microsoft.com/office/powerpoint/2010/main" val="28881984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3465513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116106" y="4437529"/>
            <a:ext cx="10219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prstClr val="white"/>
                </a:solidFill>
              </a:rPr>
              <a:t>For de som  ikke er så opptatt av beste tid er </a:t>
            </a:r>
            <a:r>
              <a:rPr lang="nb-NO" sz="2800" dirty="0" err="1">
                <a:solidFill>
                  <a:prstClr val="white"/>
                </a:solidFill>
              </a:rPr>
              <a:t>Drageidmarsjen</a:t>
            </a:r>
            <a:r>
              <a:rPr lang="nb-NO" sz="2800" dirty="0">
                <a:solidFill>
                  <a:prstClr val="white"/>
                </a:solidFill>
              </a:rPr>
              <a:t> </a:t>
            </a:r>
            <a:r>
              <a:rPr lang="nb-NO" sz="2800" dirty="0">
                <a:solidFill>
                  <a:prstClr val="white"/>
                </a:solidFill>
              </a:rPr>
              <a:t>faktisk en fin tur.</a:t>
            </a:r>
          </a:p>
        </p:txBody>
      </p:sp>
    </p:spTree>
    <p:extLst>
      <p:ext uri="{BB962C8B-B14F-4D97-AF65-F5344CB8AC3E}">
        <p14:creationId xmlns:p14="http://schemas.microsoft.com/office/powerpoint/2010/main" val="177093122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9" y="0"/>
            <a:ext cx="7875495" cy="59436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7893424" y="2988459"/>
            <a:ext cx="3953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Her stekes det sveler til avslutningskvelden.</a:t>
            </a:r>
          </a:p>
        </p:txBody>
      </p:sp>
    </p:spTree>
    <p:extLst>
      <p:ext uri="{BB962C8B-B14F-4D97-AF65-F5344CB8AC3E}">
        <p14:creationId xmlns:p14="http://schemas.microsoft.com/office/powerpoint/2010/main" val="172679539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83" y="98612"/>
            <a:ext cx="4067175" cy="6096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696635" y="2126685"/>
            <a:ext cx="36172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Siste kvelden blir det som regel spilt </a:t>
            </a:r>
            <a:r>
              <a:rPr lang="nb-NO" sz="2800" dirty="0" err="1">
                <a:solidFill>
                  <a:prstClr val="white"/>
                </a:solidFill>
              </a:rPr>
              <a:t>didjerido</a:t>
            </a:r>
            <a:r>
              <a:rPr lang="nb-NO" sz="2800" dirty="0">
                <a:solidFill>
                  <a:prstClr val="white"/>
                </a:solidFill>
              </a:rPr>
              <a:t> og det blir vist et </a:t>
            </a:r>
            <a:r>
              <a:rPr lang="nb-NO" sz="2800" dirty="0" err="1">
                <a:solidFill>
                  <a:prstClr val="white"/>
                </a:solidFill>
              </a:rPr>
              <a:t>multimediashow</a:t>
            </a:r>
            <a:r>
              <a:rPr lang="nb-NO" sz="2800" dirty="0">
                <a:solidFill>
                  <a:prstClr val="white"/>
                </a:solidFill>
              </a:rPr>
              <a:t>  med havørn</a:t>
            </a:r>
            <a:r>
              <a:rPr lang="nb-NO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752244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7056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0206318" y="1116106"/>
            <a:ext cx="17884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>
                <a:solidFill>
                  <a:prstClr val="white"/>
                </a:solidFill>
              </a:rPr>
              <a:t>Siste kvelden </a:t>
            </a:r>
            <a:r>
              <a:rPr lang="nb-NO" sz="2800" dirty="0">
                <a:solidFill>
                  <a:prstClr val="white"/>
                </a:solidFill>
              </a:rPr>
              <a:t>blir det </a:t>
            </a:r>
            <a:r>
              <a:rPr lang="nb-NO" sz="2800" dirty="0">
                <a:solidFill>
                  <a:prstClr val="white"/>
                </a:solidFill>
              </a:rPr>
              <a:t>ofte tent bål </a:t>
            </a:r>
            <a:r>
              <a:rPr lang="nb-NO" sz="2800" dirty="0">
                <a:solidFill>
                  <a:prstClr val="white"/>
                </a:solidFill>
              </a:rPr>
              <a:t>i fjæra som </a:t>
            </a:r>
            <a:r>
              <a:rPr lang="nb-NO" sz="2800" dirty="0">
                <a:solidFill>
                  <a:prstClr val="white"/>
                </a:solidFill>
              </a:rPr>
              <a:t>  </a:t>
            </a:r>
            <a:r>
              <a:rPr lang="nb-NO" sz="2800" dirty="0">
                <a:solidFill>
                  <a:prstClr val="white"/>
                </a:solidFill>
              </a:rPr>
              <a:t>elevene kan </a:t>
            </a:r>
            <a:r>
              <a:rPr lang="nb-NO" sz="2800" dirty="0">
                <a:solidFill>
                  <a:prstClr val="white"/>
                </a:solidFill>
              </a:rPr>
              <a:t>sitte rundt.</a:t>
            </a:r>
            <a:endParaRPr lang="nb-NO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2577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947582" y="2142074"/>
            <a:ext cx="82968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600" dirty="0">
                <a:solidFill>
                  <a:prstClr val="white"/>
                </a:solidFill>
                <a:latin typeface="Arial Black" panose="020B0A04020102020204" pitchFamily="34" charset="0"/>
              </a:rPr>
              <a:t>DAG 5</a:t>
            </a:r>
            <a:endParaRPr lang="nb-NO" sz="16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5716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5" t="13903" r="1248" b="4172"/>
          <a:stretch/>
        </p:blipFill>
        <p:spPr>
          <a:xfrm>
            <a:off x="1362635" y="0"/>
            <a:ext cx="9466729" cy="5150224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113864" y="5499847"/>
            <a:ext cx="9964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Siste dagen deler vi ut diplomer for beste gruppe, beste rom, elitediplom for </a:t>
            </a:r>
            <a:r>
              <a:rPr lang="nb-NO" sz="2400" dirty="0" err="1">
                <a:solidFill>
                  <a:prstClr val="white"/>
                </a:solidFill>
              </a:rPr>
              <a:t>Drageidmarsjen</a:t>
            </a:r>
            <a:r>
              <a:rPr lang="nb-NO" sz="2400" dirty="0">
                <a:solidFill>
                  <a:prstClr val="white"/>
                </a:solidFill>
              </a:rPr>
              <a:t>. </a:t>
            </a:r>
            <a:r>
              <a:rPr lang="nb-NO" sz="2400" dirty="0" err="1">
                <a:solidFill>
                  <a:prstClr val="white"/>
                </a:solidFill>
              </a:rPr>
              <a:t>o.s.v</a:t>
            </a:r>
            <a:r>
              <a:rPr lang="nb-NO" sz="2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364933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9238129" y="2034352"/>
            <a:ext cx="31735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prstClr val="white"/>
                </a:solidFill>
              </a:rPr>
              <a:t>Litt bølger gjør opplevelsen enda mer moro.</a:t>
            </a:r>
          </a:p>
        </p:txBody>
      </p:sp>
    </p:spTree>
    <p:extLst>
      <p:ext uri="{BB962C8B-B14F-4D97-AF65-F5344CB8AC3E}">
        <p14:creationId xmlns:p14="http://schemas.microsoft.com/office/powerpoint/2010/main" val="140795683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299447" y="2043953"/>
            <a:ext cx="8108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>
                <a:solidFill>
                  <a:prstClr val="white"/>
                </a:solidFill>
              </a:rPr>
              <a:t>Og ikke minst, her fokuserer vi på hvordan elevene kan bruke Drageidopplegget når de kommer tilbake til sin egen skole.</a:t>
            </a:r>
          </a:p>
        </p:txBody>
      </p:sp>
    </p:spTree>
    <p:extLst>
      <p:ext uri="{BB962C8B-B14F-4D97-AF65-F5344CB8AC3E}">
        <p14:creationId xmlns:p14="http://schemas.microsoft.com/office/powerpoint/2010/main" val="381387903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479176" y="957134"/>
            <a:ext cx="92336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prstClr val="white"/>
                </a:solidFill>
              </a:rPr>
              <a:t>Vi har veldig mange tilbakemeldinger fra barn/voksne  som hevder at det skjer noe positivt med livskvalitet og forholdet til skole/fag/livssituasjon  etter å ha vært gjennom </a:t>
            </a:r>
            <a:r>
              <a:rPr lang="nb-NO" sz="3200" dirty="0" err="1">
                <a:solidFill>
                  <a:prstClr val="white"/>
                </a:solidFill>
              </a:rPr>
              <a:t>Drageidopplegget</a:t>
            </a:r>
            <a:r>
              <a:rPr lang="nb-NO" sz="3200" dirty="0">
                <a:solidFill>
                  <a:prstClr val="white"/>
                </a:solidFill>
              </a:rPr>
              <a:t> (Drageids </a:t>
            </a:r>
            <a:r>
              <a:rPr lang="nb-NO" sz="3200" dirty="0">
                <a:solidFill>
                  <a:prstClr val="white"/>
                </a:solidFill>
              </a:rPr>
              <a:t>opplegg for bedre </a:t>
            </a:r>
            <a:r>
              <a:rPr lang="nb-NO" sz="3200" dirty="0">
                <a:solidFill>
                  <a:prstClr val="white"/>
                </a:solidFill>
              </a:rPr>
              <a:t>livskvalitet).</a:t>
            </a:r>
          </a:p>
          <a:p>
            <a:endParaRPr lang="nb-NO" sz="3200" dirty="0">
              <a:solidFill>
                <a:prstClr val="white"/>
              </a:solidFill>
            </a:endParaRPr>
          </a:p>
          <a:p>
            <a:r>
              <a:rPr lang="nb-NO" sz="3200" dirty="0">
                <a:solidFill>
                  <a:prstClr val="white"/>
                </a:solidFill>
              </a:rPr>
              <a:t>Vi får også tilbakemeldinger fra voksne som har vært på Drageid som barn og fortsatt bruker opplegget i hverdagen fortsatt.</a:t>
            </a:r>
          </a:p>
        </p:txBody>
      </p:sp>
    </p:spTree>
    <p:extLst>
      <p:ext uri="{BB962C8B-B14F-4D97-AF65-F5344CB8AC3E}">
        <p14:creationId xmlns:p14="http://schemas.microsoft.com/office/powerpoint/2010/main" val="141832758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4038599" y="3653773"/>
            <a:ext cx="4329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solidFill>
                  <a:prstClr val="white"/>
                </a:solidFill>
              </a:rPr>
              <a:t>d</a:t>
            </a:r>
            <a:r>
              <a:rPr lang="nb-NO" sz="6000" dirty="0">
                <a:solidFill>
                  <a:prstClr val="white"/>
                </a:solidFill>
              </a:rPr>
              <a:t>rageid.no</a:t>
            </a:r>
            <a:endParaRPr lang="nb-NO" sz="6000" dirty="0">
              <a:solidFill>
                <a:prstClr val="white"/>
              </a:solidFill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2505634" y="887506"/>
            <a:ext cx="71807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600" dirty="0">
                <a:solidFill>
                  <a:prstClr val="white"/>
                </a:solidFill>
                <a:latin typeface="Arial Black" panose="020B0A04020102020204" pitchFamily="34" charset="0"/>
              </a:rPr>
              <a:t>PUSH YOUR LIMIT </a:t>
            </a:r>
            <a:endParaRPr lang="nb-NO" sz="6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ppoverbøyd pil 4"/>
          <p:cNvSpPr/>
          <p:nvPr/>
        </p:nvSpPr>
        <p:spPr>
          <a:xfrm>
            <a:off x="2891116" y="658907"/>
            <a:ext cx="7530354" cy="2994866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5176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710" y="371054"/>
            <a:ext cx="7148579" cy="4765721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1872503" y="5526741"/>
            <a:ext cx="8446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Her kommer noen elever inn fra opplegg med fiskebåt</a:t>
            </a:r>
          </a:p>
        </p:txBody>
      </p:sp>
    </p:spTree>
    <p:extLst>
      <p:ext uri="{BB962C8B-B14F-4D97-AF65-F5344CB8AC3E}">
        <p14:creationId xmlns:p14="http://schemas.microsoft.com/office/powerpoint/2010/main" val="140112844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952130" y="1757353"/>
            <a:ext cx="33483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prstClr val="white"/>
                </a:solidFill>
              </a:rPr>
              <a:t>Som regel får vi bra med fisk enten vi bruker småbåter eller fiskebåt.</a:t>
            </a:r>
          </a:p>
        </p:txBody>
      </p:sp>
    </p:spTree>
    <p:extLst>
      <p:ext uri="{BB962C8B-B14F-4D97-AF65-F5344CB8AC3E}">
        <p14:creationId xmlns:p14="http://schemas.microsoft.com/office/powerpoint/2010/main" val="159179335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83" y="308566"/>
            <a:ext cx="7161633" cy="4774422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687169" y="5446059"/>
            <a:ext cx="6817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prstClr val="white"/>
                </a:solidFill>
              </a:rPr>
              <a:t>Av og </a:t>
            </a:r>
            <a:r>
              <a:rPr lang="nb-NO" sz="2400" dirty="0">
                <a:solidFill>
                  <a:prstClr val="white"/>
                </a:solidFill>
              </a:rPr>
              <a:t>til </a:t>
            </a:r>
            <a:r>
              <a:rPr lang="nb-NO" sz="2400" dirty="0">
                <a:solidFill>
                  <a:prstClr val="white"/>
                </a:solidFill>
              </a:rPr>
              <a:t>kommer det inn skikkelig store fisker.</a:t>
            </a:r>
          </a:p>
        </p:txBody>
      </p:sp>
    </p:spTree>
    <p:extLst>
      <p:ext uri="{BB962C8B-B14F-4D97-AF65-F5344CB8AC3E}">
        <p14:creationId xmlns:p14="http://schemas.microsoft.com/office/powerpoint/2010/main" val="369027689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t">
  <a:themeElements>
    <a:clrScheme name="Nett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Nett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Nett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925</Words>
  <Application>Microsoft Office PowerPoint</Application>
  <PresentationFormat>Widescreen</PresentationFormat>
  <Paragraphs>84</Paragraphs>
  <Slides>62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62</vt:i4>
      </vt:variant>
    </vt:vector>
  </HeadingPairs>
  <TitlesOfParts>
    <vt:vector size="66" baseType="lpstr">
      <vt:lpstr>Arial</vt:lpstr>
      <vt:lpstr>Arial Black</vt:lpstr>
      <vt:lpstr>Century Gothic</vt:lpstr>
      <vt:lpstr>Nett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Ingolv Dørum</dc:creator>
  <cp:lastModifiedBy>Ingolv Dørum</cp:lastModifiedBy>
  <cp:revision>1</cp:revision>
  <dcterms:created xsi:type="dcterms:W3CDTF">2017-09-25T12:08:05Z</dcterms:created>
  <dcterms:modified xsi:type="dcterms:W3CDTF">2017-09-25T12:08:22Z</dcterms:modified>
</cp:coreProperties>
</file>